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4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Lst>
  <p:sldSz cx="9144000" cy="5143500" type="screen16x9"/>
  <p:notesSz cx="6858000" cy="9144000"/>
  <p:embeddedFontLst>
    <p:embeddedFont>
      <p:font typeface="Century Gothic" panose="020B0502020202020204" pitchFamily="34" charset="0"/>
      <p:regular r:id="rId36"/>
      <p:bold r:id="rId37"/>
      <p:italic r:id="rId38"/>
      <p:boldItalic r:id="rId39"/>
    </p:embeddedFont>
    <p:embeddedFont>
      <p:font typeface="Wingdings 3" panose="05040102010807070707" pitchFamily="18" charset="2"/>
      <p:regular r:id="rId40"/>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enaka Pothina" userId="8b551d2d250062c4" providerId="LiveId" clId="{1678B495-305E-457D-9405-A703A1291A7B}"/>
    <pc:docChg chg="modSld">
      <pc:chgData name="Menaka Pothina" userId="8b551d2d250062c4" providerId="LiveId" clId="{1678B495-305E-457D-9405-A703A1291A7B}" dt="2024-12-14T23:44:09.756" v="0" actId="1076"/>
      <pc:docMkLst>
        <pc:docMk/>
      </pc:docMkLst>
      <pc:sldChg chg="modSp mod">
        <pc:chgData name="Menaka Pothina" userId="8b551d2d250062c4" providerId="LiveId" clId="{1678B495-305E-457D-9405-A703A1291A7B}" dt="2024-12-14T23:44:09.756" v="0" actId="1076"/>
        <pc:sldMkLst>
          <pc:docMk/>
          <pc:sldMk cId="0" sldId="256"/>
        </pc:sldMkLst>
        <pc:spChg chg="mod">
          <ac:chgData name="Menaka Pothina" userId="8b551d2d250062c4" providerId="LiveId" clId="{1678B495-305E-457D-9405-A703A1291A7B}" dt="2024-12-14T23:44:09.756" v="0" actId="1076"/>
          <ac:spMkLst>
            <pc:docMk/>
            <pc:sldMk cId="0" sldId="256"/>
            <ac:spMk id="3" creationId="{DDA791A5-3870-CFF4-B115-91C3D84282D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1c95f32c23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1c95f32c23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1c95f32c23_0_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31c95f32c23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31c95f32c23_0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31c95f32c23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31c95f32c23_0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31c95f32c23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31c95f32c23_0_4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31c95f32c23_0_4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31c95f32c23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31c95f32c23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1c95f32c23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1c95f32c23_0_3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31c95f32c23_0_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31c95f32c23_0_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31c95f32c23_0_3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31c95f32c23_0_3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1c95f32c23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1c95f32c23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31c95f32c23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31c95f32c23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1c95f32c23_0_3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31c95f32c23_0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31c95f32c23_0_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31c95f32c23_0_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31c95f32c23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31c95f32c23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31c95f32c23_0_4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31c95f32c23_0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31c95f32c23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31c95f32c23_0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31c95f32c23_0_4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31c95f32c23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1c95f32c23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1c95f32c23_0_4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31c95f32c23_0_4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31c95f32c23_0_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31c95f32c23_0_4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31c95f32c23_0_4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31c95f32c23_0_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31c95f32c23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1c95f32c23_0_2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1c95f32c23_0_2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31c95f32c23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31c95f32c23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31c95f32c23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31c95f32c23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31c95f32c23_0_4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31c95f32c23_0_4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31f4cf9cba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31f4cf9cba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1c95f32c23_0_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1c95f32c23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31c95f32c23_0_2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31c95f32c23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31c95f32c23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31c95f32c23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1c95f32c2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1c95f32c2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31c95f32c23_0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31c95f32c23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1c95f32c23_0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1c95f32c23_0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866216" y="1085850"/>
            <a:ext cx="6619244" cy="2497186"/>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866216" y="3583035"/>
            <a:ext cx="6619244" cy="646065"/>
          </a:xfrm>
        </p:spPr>
        <p:txBody>
          <a:bodyPr anchor="t"/>
          <a:lstStyle>
            <a:lvl1pPr marL="0" indent="0" algn="l">
              <a:buNone/>
              <a:defRPr cap="all">
                <a:solidFill>
                  <a:schemeClr val="accent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66997104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7" y="3600440"/>
            <a:ext cx="6619243"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66216" y="514350"/>
            <a:ext cx="6619244" cy="27305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7" y="4025494"/>
            <a:ext cx="6619242"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AAD347D-5ACD-4C99-B74B-A9C85AD731AF}" type="datetimeFigureOut">
              <a:rPr lang="en-US" smtClean="0"/>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46175052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6619244" cy="1485900"/>
          </a:xfrm>
        </p:spPr>
        <p:txBody>
          <a:bodyPr/>
          <a:lstStyle>
            <a:lvl1pPr>
              <a:defRPr sz="3600"/>
            </a:lvl1pPr>
          </a:lstStyle>
          <a:p>
            <a:r>
              <a:rPr lang="en-US"/>
              <a:t>Click to edit Master title style</a:t>
            </a:r>
            <a:endParaRPr lang="en-US" dirty="0"/>
          </a:p>
        </p:txBody>
      </p:sp>
      <p:sp>
        <p:nvSpPr>
          <p:cNvPr id="8" name="Text Placeholder 3"/>
          <p:cNvSpPr>
            <a:spLocks noGrp="1"/>
          </p:cNvSpPr>
          <p:nvPr>
            <p:ph type="body" sz="half" idx="2"/>
          </p:nvPr>
        </p:nvSpPr>
        <p:spPr>
          <a:xfrm>
            <a:off x="866216" y="2743200"/>
            <a:ext cx="6619244" cy="177165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521951483"/>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81101" y="1085850"/>
            <a:ext cx="5999486" cy="1742531"/>
          </a:xfrm>
        </p:spPr>
        <p:txBody>
          <a:bodyPr/>
          <a:lstStyle>
            <a:lvl1pPr>
              <a:defRPr sz="3600"/>
            </a:lvl1pPr>
          </a:lstStyle>
          <a:p>
            <a:r>
              <a:rPr lang="en-US"/>
              <a:t>Click to edit Master title style</a:t>
            </a:r>
            <a:endParaRPr lang="en-US" dirty="0"/>
          </a:p>
        </p:txBody>
      </p:sp>
      <p:sp>
        <p:nvSpPr>
          <p:cNvPr id="14" name="Text Placeholder 3"/>
          <p:cNvSpPr>
            <a:spLocks noGrp="1"/>
          </p:cNvSpPr>
          <p:nvPr>
            <p:ph type="body" sz="half" idx="13"/>
          </p:nvPr>
        </p:nvSpPr>
        <p:spPr>
          <a:xfrm>
            <a:off x="1447800" y="2828380"/>
            <a:ext cx="5459737" cy="256631"/>
          </a:xfrm>
        </p:spPr>
        <p:txBody>
          <a:bodyPr anchor="t">
            <a:normAutofit/>
          </a:bodyPr>
          <a:lstStyle>
            <a:lvl1pPr marL="0" indent="0">
              <a:buNone/>
              <a:defRPr lang="en-US" sz="1050" b="0" i="0" kern="1200" cap="small" dirty="0">
                <a:solidFill>
                  <a:schemeClr val="accent1"/>
                </a:solidFill>
                <a:latin typeface="+mj-lt"/>
                <a:ea typeface="+mj-ea"/>
                <a:cs typeface="+mj-cs"/>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0" name="Text Placeholder 3"/>
          <p:cNvSpPr>
            <a:spLocks noGrp="1"/>
          </p:cNvSpPr>
          <p:nvPr>
            <p:ph type="body" sz="half" idx="2"/>
          </p:nvPr>
        </p:nvSpPr>
        <p:spPr>
          <a:xfrm>
            <a:off x="866216" y="3262993"/>
            <a:ext cx="6619244" cy="1257300"/>
          </a:xfrm>
        </p:spPr>
        <p:txBody>
          <a:bodyPr anchor="ct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
        <p:nvSpPr>
          <p:cNvPr id="9" name="TextBox 8"/>
          <p:cNvSpPr txBox="1"/>
          <p:nvPr/>
        </p:nvSpPr>
        <p:spPr>
          <a:xfrm>
            <a:off x="673721" y="728440"/>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
        <p:nvSpPr>
          <p:cNvPr id="13" name="TextBox 12"/>
          <p:cNvSpPr txBox="1"/>
          <p:nvPr/>
        </p:nvSpPr>
        <p:spPr>
          <a:xfrm>
            <a:off x="6997868" y="1960341"/>
            <a:ext cx="601434" cy="1500411"/>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sz="9150" dirty="0"/>
              <a:t>”</a:t>
            </a:r>
          </a:p>
        </p:txBody>
      </p:sp>
    </p:spTree>
    <p:extLst>
      <p:ext uri="{BB962C8B-B14F-4D97-AF65-F5344CB8AC3E}">
        <p14:creationId xmlns:p14="http://schemas.microsoft.com/office/powerpoint/2010/main" val="1158651434"/>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66216" y="2343151"/>
            <a:ext cx="6619245" cy="123988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none">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AAD347D-5ACD-4C99-B74B-A9C85AD731AF}" type="datetimeFigureOut">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413827039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74710" y="1485900"/>
            <a:ext cx="2210150"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6" name="Text Placeholder 3"/>
          <p:cNvSpPr>
            <a:spLocks noGrp="1"/>
          </p:cNvSpPr>
          <p:nvPr>
            <p:ph type="body" sz="half" idx="15"/>
          </p:nvPr>
        </p:nvSpPr>
        <p:spPr>
          <a:xfrm>
            <a:off x="489347" y="2000250"/>
            <a:ext cx="2195513"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2745" y="1485900"/>
            <a:ext cx="2202181"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9" name="Text Placeholder 3"/>
          <p:cNvSpPr>
            <a:spLocks noGrp="1"/>
          </p:cNvSpPr>
          <p:nvPr>
            <p:ph type="body" sz="half" idx="16"/>
          </p:nvPr>
        </p:nvSpPr>
        <p:spPr>
          <a:xfrm>
            <a:off x="2904829" y="2000250"/>
            <a:ext cx="2210096"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1485900"/>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0" name="Text Placeholder 3"/>
          <p:cNvSpPr>
            <a:spLocks noGrp="1"/>
          </p:cNvSpPr>
          <p:nvPr>
            <p:ph type="body" sz="half" idx="17"/>
          </p:nvPr>
        </p:nvSpPr>
        <p:spPr>
          <a:xfrm>
            <a:off x="5343525" y="2000250"/>
            <a:ext cx="2199085" cy="2692004"/>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12/14/2024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607493038"/>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150"/>
            </a:lvl1pPr>
          </a:lstStyle>
          <a:p>
            <a:r>
              <a:rPr lang="en-US"/>
              <a:t>Click to edit Master title style</a:t>
            </a:r>
            <a:endParaRPr lang="en-US" dirty="0"/>
          </a:p>
        </p:txBody>
      </p:sp>
      <p:sp>
        <p:nvSpPr>
          <p:cNvPr id="3" name="Text Placeholder 2"/>
          <p:cNvSpPr>
            <a:spLocks noGrp="1"/>
          </p:cNvSpPr>
          <p:nvPr>
            <p:ph type="body" idx="1"/>
          </p:nvPr>
        </p:nvSpPr>
        <p:spPr>
          <a:xfrm>
            <a:off x="489347" y="3188212"/>
            <a:ext cx="2205038"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9" name="Picture Placeholder 2"/>
          <p:cNvSpPr>
            <a:spLocks noGrp="1" noChangeAspect="1"/>
          </p:cNvSpPr>
          <p:nvPr>
            <p:ph type="pic" idx="15"/>
          </p:nvPr>
        </p:nvSpPr>
        <p:spPr>
          <a:xfrm>
            <a:off x="489347" y="1657350"/>
            <a:ext cx="2205038"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2" name="Text Placeholder 3"/>
          <p:cNvSpPr>
            <a:spLocks noGrp="1"/>
          </p:cNvSpPr>
          <p:nvPr>
            <p:ph type="body" sz="half" idx="18"/>
          </p:nvPr>
        </p:nvSpPr>
        <p:spPr>
          <a:xfrm>
            <a:off x="489347" y="3620409"/>
            <a:ext cx="220503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Text Placeholder 4"/>
          <p:cNvSpPr>
            <a:spLocks noGrp="1"/>
          </p:cNvSpPr>
          <p:nvPr>
            <p:ph type="body" sz="quarter" idx="3"/>
          </p:nvPr>
        </p:nvSpPr>
        <p:spPr>
          <a:xfrm>
            <a:off x="2917032" y="3188212"/>
            <a:ext cx="219789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0" name="Picture Placeholder 2"/>
          <p:cNvSpPr>
            <a:spLocks noGrp="1" noChangeAspect="1"/>
          </p:cNvSpPr>
          <p:nvPr>
            <p:ph type="pic" idx="21"/>
          </p:nvPr>
        </p:nvSpPr>
        <p:spPr>
          <a:xfrm>
            <a:off x="2917031" y="1657350"/>
            <a:ext cx="2197894"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3" name="Text Placeholder 3"/>
          <p:cNvSpPr>
            <a:spLocks noGrp="1"/>
          </p:cNvSpPr>
          <p:nvPr>
            <p:ph type="body" sz="half" idx="19"/>
          </p:nvPr>
        </p:nvSpPr>
        <p:spPr>
          <a:xfrm>
            <a:off x="2916016" y="3620408"/>
            <a:ext cx="2200805"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4" name="Text Placeholder 4"/>
          <p:cNvSpPr>
            <a:spLocks noGrp="1"/>
          </p:cNvSpPr>
          <p:nvPr>
            <p:ph type="body" sz="quarter" idx="13"/>
          </p:nvPr>
        </p:nvSpPr>
        <p:spPr>
          <a:xfrm>
            <a:off x="5343525" y="3188212"/>
            <a:ext cx="2199085"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31" name="Picture Placeholder 2"/>
          <p:cNvSpPr>
            <a:spLocks noGrp="1" noChangeAspect="1"/>
          </p:cNvSpPr>
          <p:nvPr>
            <p:ph type="pic" idx="22"/>
          </p:nvPr>
        </p:nvSpPr>
        <p:spPr>
          <a:xfrm>
            <a:off x="5343525" y="1657350"/>
            <a:ext cx="2199085" cy="1143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24" name="Text Placeholder 3"/>
          <p:cNvSpPr>
            <a:spLocks noGrp="1"/>
          </p:cNvSpPr>
          <p:nvPr>
            <p:ph type="body" sz="half" idx="20"/>
          </p:nvPr>
        </p:nvSpPr>
        <p:spPr>
          <a:xfrm>
            <a:off x="5343432" y="3620406"/>
            <a:ext cx="2201998" cy="494392"/>
          </a:xfrm>
        </p:spPr>
        <p:txBody>
          <a:bodyPr anchor="t">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cxnSp>
        <p:nvCxnSpPr>
          <p:cNvPr id="17" name="Straight Connector 16"/>
          <p:cNvCxnSpPr/>
          <p:nvPr/>
        </p:nvCxnSpPr>
        <p:spPr>
          <a:xfrm>
            <a:off x="2794607" y="1600200"/>
            <a:ext cx="0" cy="29718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21670" y="1600200"/>
            <a:ext cx="0" cy="297516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4AAD347D-5ACD-4C99-B74B-A9C85AD731AF}" type="datetimeFigureOut">
              <a:rPr lang="en-US" smtClean="0"/>
              <a:t>12/14/2024</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717585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346359781"/>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28159" y="322660"/>
            <a:ext cx="1314451" cy="4369594"/>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489348" y="665561"/>
            <a:ext cx="5567362" cy="402669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73457167"/>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1"/>
        <p:cNvGrpSpPr/>
        <p:nvPr/>
      </p:nvGrpSpPr>
      <p:grpSpPr>
        <a:xfrm>
          <a:off x="0" y="0"/>
          <a:ext cx="0" cy="0"/>
          <a:chOff x="0" y="0"/>
          <a:chExt cx="0" cy="0"/>
        </a:xfrm>
      </p:grpSpPr>
      <p:sp>
        <p:nvSpPr>
          <p:cNvPr id="24" name="Google Shape;24;p4"/>
          <p:cNvSpPr txBox="1">
            <a:spLocks noGrp="1"/>
          </p:cNvSpPr>
          <p:nvPr>
            <p:ph type="title"/>
          </p:nvPr>
        </p:nvSpPr>
        <p:spPr>
          <a:xfrm>
            <a:off x="311700" y="372725"/>
            <a:ext cx="8520600" cy="645000"/>
          </a:xfrm>
          <a:prstGeom prst="rect">
            <a:avLst/>
          </a:prstGeom>
        </p:spPr>
        <p:txBody>
          <a:bodyPr spcFirstLastPara="1" wrap="square" lIns="91425" tIns="91425" rIns="91425" bIns="91425" anchor="t" anchorCtr="0">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4"/>
          <p:cNvSpPr txBox="1">
            <a:spLocks noGrp="1"/>
          </p:cNvSpPr>
          <p:nvPr>
            <p:ph type="body" idx="1"/>
          </p:nvPr>
        </p:nvSpPr>
        <p:spPr>
          <a:xfrm>
            <a:off x="311700" y="1417800"/>
            <a:ext cx="8520600" cy="31509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6" name="Google Shape;26;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21675538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134497574"/>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66217" y="2146300"/>
            <a:ext cx="6619243" cy="1436735"/>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866216" y="3583036"/>
            <a:ext cx="6619244" cy="645300"/>
          </a:xfrm>
        </p:spPr>
        <p:txBody>
          <a:bodyPr anchor="t"/>
          <a:lstStyle>
            <a:lvl1pPr marL="0" indent="0" algn="l">
              <a:buNone/>
              <a:defRPr sz="1500" cap="all">
                <a:solidFill>
                  <a:schemeClr val="accent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12/14/2024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36340857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27485" y="1545432"/>
            <a:ext cx="3297254" cy="3146822"/>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240870" y="1542069"/>
            <a:ext cx="3297256" cy="315018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7256974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27485" y="1428750"/>
            <a:ext cx="329725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827485"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0872" y="1428750"/>
            <a:ext cx="3297254" cy="432197"/>
          </a:xfrm>
        </p:spPr>
        <p:txBody>
          <a:bodyPr anchor="b">
            <a:noAutofit/>
          </a:bodyPr>
          <a:lstStyle>
            <a:lvl1pPr marL="0" indent="0">
              <a:buNone/>
              <a:defRPr sz="18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240872" y="1885950"/>
            <a:ext cx="3297254" cy="2806304"/>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12/14/2024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516254248"/>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4509A250-FF31-4206-8172-F9D3106AACB1}" type="datetimeFigureOut">
              <a:rPr lang="en-US" smtClean="0"/>
              <a:t>12/14/2024</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7933062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4509A250-FF31-4206-8172-F9D3106AACB1}" type="datetimeFigureOut">
              <a:rPr lang="en-US" smtClean="0"/>
              <a:t>12/14/2024</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2837234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6216" y="1085850"/>
            <a:ext cx="2550798" cy="1085850"/>
          </a:xfrm>
        </p:spPr>
        <p:txBody>
          <a:bodyPr anchor="b"/>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588462" y="1085850"/>
            <a:ext cx="3896998" cy="34290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66216" y="2346961"/>
            <a:ext cx="2550797" cy="217169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7" name="Date Placeholder 4"/>
          <p:cNvSpPr>
            <a:spLocks noGrp="1"/>
          </p:cNvSpPr>
          <p:nvPr>
            <p:ph type="dt" sz="half" idx="10"/>
          </p:nvPr>
        </p:nvSpPr>
        <p:spPr/>
        <p:txBody>
          <a:bodyPr/>
          <a:lstStyle/>
          <a:p>
            <a:fld id="{4509A250-FF31-4206-8172-F9D3106AACB1}" type="datetimeFigureOut">
              <a:rPr lang="en-US" smtClean="0"/>
              <a:t>12/14/2024</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1114357318"/>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5430" y="1390644"/>
            <a:ext cx="3819680" cy="1181106"/>
          </a:xfrm>
        </p:spPr>
        <p:txBody>
          <a:bodyPr anchor="b">
            <a:normAutofit/>
          </a:bodyPr>
          <a:lstStyle>
            <a:lvl1pPr algn="l">
              <a:defRPr sz="27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212160" y="857250"/>
            <a:ext cx="2400300"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66216" y="2743200"/>
            <a:ext cx="3813734" cy="1028700"/>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12/14/2024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947850685"/>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002264"/>
            <a:ext cx="3027759" cy="3141236"/>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169261"/>
            <a:ext cx="1141809" cy="1774090"/>
          </a:xfrm>
          <a:prstGeom prst="rect">
            <a:avLst/>
          </a:prstGeom>
        </p:spPr>
      </p:pic>
      <p:sp>
        <p:nvSpPr>
          <p:cNvPr id="16" name="Oval 15"/>
          <p:cNvSpPr/>
          <p:nvPr/>
        </p:nvSpPr>
        <p:spPr>
          <a:xfrm>
            <a:off x="6456759" y="1257300"/>
            <a:ext cx="2114550" cy="211455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5999560" y="1"/>
            <a:ext cx="1202540" cy="856055"/>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6456759" y="4572000"/>
            <a:ext cx="745301" cy="571500"/>
          </a:xfrm>
          <a:prstGeom prst="rect">
            <a:avLst/>
          </a:prstGeom>
        </p:spPr>
      </p:pic>
      <p:sp>
        <p:nvSpPr>
          <p:cNvPr id="14" name="Rectangle 13"/>
          <p:cNvSpPr/>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484584" y="339538"/>
            <a:ext cx="7053542" cy="1050398"/>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827484" y="1539689"/>
            <a:ext cx="6709906" cy="31466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7616730" y="1343026"/>
            <a:ext cx="742949" cy="228599"/>
          </a:xfrm>
          <a:prstGeom prst="rect">
            <a:avLst/>
          </a:prstGeom>
        </p:spPr>
        <p:txBody>
          <a:bodyPr vert="horz" lIns="91440" tIns="45720" rIns="91440" bIns="45720" rtlCol="0" anchor="t"/>
          <a:lstStyle>
            <a:lvl1pPr algn="l">
              <a:defRPr sz="825" b="0" i="0">
                <a:solidFill>
                  <a:schemeClr val="tx1">
                    <a:tint val="75000"/>
                    <a:alpha val="60000"/>
                  </a:schemeClr>
                </a:solidFill>
              </a:defRPr>
            </a:lvl1pPr>
          </a:lstStyle>
          <a:p>
            <a:fld id="{4AAD347D-5ACD-4C99-B74B-A9C85AD731AF}" type="datetimeFigureOut">
              <a:rPr lang="en-US" smtClean="0"/>
              <a:t>12/14/2024</a:t>
            </a:fld>
            <a:endParaRPr lang="en-US" dirty="0"/>
          </a:p>
        </p:txBody>
      </p:sp>
      <p:sp>
        <p:nvSpPr>
          <p:cNvPr id="5" name="Footer Placeholder 4"/>
          <p:cNvSpPr>
            <a:spLocks noGrp="1"/>
          </p:cNvSpPr>
          <p:nvPr>
            <p:ph type="ftr" sz="quarter" idx="3"/>
          </p:nvPr>
        </p:nvSpPr>
        <p:spPr>
          <a:xfrm rot="5400000">
            <a:off x="6713680" y="2418973"/>
            <a:ext cx="2894846" cy="228601"/>
          </a:xfrm>
          <a:prstGeom prst="rect">
            <a:avLst/>
          </a:prstGeom>
        </p:spPr>
        <p:txBody>
          <a:bodyPr vert="horz" lIns="91440" tIns="45720" rIns="91440" bIns="45720" rtlCol="0" anchor="b"/>
          <a:lstStyle>
            <a:lvl1pPr algn="l">
              <a:defRPr sz="825"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7764406" y="221797"/>
            <a:ext cx="628649" cy="575765"/>
          </a:xfrm>
          <a:prstGeom prst="rect">
            <a:avLst/>
          </a:prstGeom>
        </p:spPr>
        <p:txBody>
          <a:bodyPr vert="horz" lIns="91440" tIns="45720" rIns="91440" bIns="45720" rtlCol="0" anchor="b"/>
          <a:lstStyle>
            <a:lvl1pPr algn="ctr">
              <a:defRPr sz="2100" b="0" i="0">
                <a:solidFill>
                  <a:schemeClr val="tx1">
                    <a:tint val="75000"/>
                  </a:schemeClr>
                </a:solidFill>
              </a:defRPr>
            </a:lvl1pPr>
          </a:lstStyle>
          <a:p>
            <a:pPr marL="0" lvl="0" indent="0" algn="r" rtl="0">
              <a:spcBef>
                <a:spcPts val="0"/>
              </a:spcBef>
              <a:spcAft>
                <a:spcPts val="0"/>
              </a:spcAft>
              <a:buNone/>
            </a:pPr>
            <a:fld id="{00000000-1234-1234-1234-123412341234}" type="slidenum">
              <a:rPr lang="en-GB" smtClean="0"/>
              <a:t>‹#›</a:t>
            </a:fld>
            <a:endParaRPr lang="en-GB"/>
          </a:p>
        </p:txBody>
      </p:sp>
    </p:spTree>
    <p:extLst>
      <p:ext uri="{BB962C8B-B14F-4D97-AF65-F5344CB8AC3E}">
        <p14:creationId xmlns:p14="http://schemas.microsoft.com/office/powerpoint/2010/main" val="3616794229"/>
      </p:ext>
    </p:extLst>
  </p:cSld>
  <p:clrMap bg1="dk1" tx1="lt1" bg2="dk2" tx2="lt2" accent1="accent1" accent2="accent2" accent3="accent3" accent4="accent4" accent5="accent5" accent6="accent6" hlink="hlink" folHlink="folHlink"/>
  <p:sldLayoutIdLst>
    <p:sldLayoutId id="2147483750" r:id="rId1"/>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Lst>
  <p:hf sldNum="0" hdr="0" ftr="0" dt="0"/>
  <p:txStyles>
    <p:titleStyle>
      <a:lvl1pPr algn="l" defTabSz="342900" rtl="0" eaLnBrk="1" latinLnBrk="0" hangingPunct="1">
        <a:spcBef>
          <a:spcPct val="0"/>
        </a:spcBef>
        <a:buNone/>
        <a:defRPr sz="315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SzPct val="80000"/>
        <a:buFont typeface="Wingdings 3" charset="2"/>
        <a:buChar char=""/>
        <a:defRPr sz="1500" b="0" i="0" kern="1200">
          <a:solidFill>
            <a:schemeClr val="tx1"/>
          </a:solidFill>
          <a:latin typeface="+mj-lt"/>
          <a:ea typeface="+mj-ea"/>
          <a:cs typeface="+mj-cs"/>
        </a:defRPr>
      </a:lvl1pPr>
      <a:lvl2pPr marL="557213" indent="-214313" algn="l" defTabSz="342900" rtl="0" eaLnBrk="1" latinLnBrk="0" hangingPunct="1">
        <a:spcBef>
          <a:spcPts val="750"/>
        </a:spcBef>
        <a:spcAft>
          <a:spcPts val="0"/>
        </a:spcAft>
        <a:buClr>
          <a:schemeClr val="accent1"/>
        </a:buClr>
        <a:buSzPct val="80000"/>
        <a:buFont typeface="Wingdings 3" charset="2"/>
        <a:buChar char=""/>
        <a:defRPr sz="1350" b="0" i="0" kern="1200">
          <a:solidFill>
            <a:schemeClr val="tx1"/>
          </a:solidFill>
          <a:latin typeface="+mj-lt"/>
          <a:ea typeface="+mj-ea"/>
          <a:cs typeface="+mj-cs"/>
        </a:defRPr>
      </a:lvl2pPr>
      <a:lvl3pPr marL="857250" indent="-171450" algn="l" defTabSz="342900" rtl="0" eaLnBrk="1" latinLnBrk="0" hangingPunct="1">
        <a:spcBef>
          <a:spcPts val="750"/>
        </a:spcBef>
        <a:spcAft>
          <a:spcPts val="0"/>
        </a:spcAft>
        <a:buClr>
          <a:schemeClr val="accent1"/>
        </a:buClr>
        <a:buSzPct val="80000"/>
        <a:buFont typeface="Wingdings 3" charset="2"/>
        <a:buChar char=""/>
        <a:defRPr sz="1200" b="0" i="0" kern="1200">
          <a:solidFill>
            <a:schemeClr val="tx1"/>
          </a:solidFill>
          <a:latin typeface="+mj-lt"/>
          <a:ea typeface="+mj-ea"/>
          <a:cs typeface="+mj-cs"/>
        </a:defRPr>
      </a:lvl3pPr>
      <a:lvl4pPr marL="12001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4pPr>
      <a:lvl5pPr marL="15430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5pPr>
      <a:lvl6pPr marL="18859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6pPr>
      <a:lvl7pPr marL="22288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7pPr>
      <a:lvl8pPr marL="25717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8pPr>
      <a:lvl9pPr marL="2914650" indent="-171450" algn="l" defTabSz="342900" rtl="0" eaLnBrk="1" latinLnBrk="0" hangingPunct="1">
        <a:spcBef>
          <a:spcPts val="750"/>
        </a:spcBef>
        <a:spcAft>
          <a:spcPts val="0"/>
        </a:spcAft>
        <a:buClr>
          <a:schemeClr val="accent1"/>
        </a:buClr>
        <a:buSzPct val="80000"/>
        <a:buFont typeface="Wingdings 3" charset="2"/>
        <a:buChar char=""/>
        <a:defRPr sz="1050" b="0" i="0" kern="1200">
          <a:solidFill>
            <a:schemeClr val="tx1"/>
          </a:solidFill>
          <a:latin typeface="+mj-lt"/>
          <a:ea typeface="+mj-ea"/>
          <a:cs typeface="+mj-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33.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67"/>
        <p:cNvGrpSpPr/>
        <p:nvPr/>
      </p:nvGrpSpPr>
      <p:grpSpPr>
        <a:xfrm>
          <a:off x="0" y="0"/>
          <a:ext cx="0" cy="0"/>
          <a:chOff x="0" y="0"/>
          <a:chExt cx="0" cy="0"/>
        </a:xfrm>
      </p:grpSpPr>
      <p:sp useBgFill="1">
        <p:nvSpPr>
          <p:cNvPr id="103" name="Rectangle 102">
            <a:extLst>
              <a:ext uri="{FF2B5EF4-FFF2-40B4-BE49-F238E27FC236}">
                <a16:creationId xmlns:a16="http://schemas.microsoft.com/office/drawing/2014/main" id="{C28D0172-F2E0-4763-9C35-F022664959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9143771" cy="35480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DF6FB2B2-CE21-407F-B22E-302DADC2C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41649"/>
            <a:ext cx="9144000" cy="2101851"/>
          </a:xfrm>
          <a:custGeom>
            <a:avLst/>
            <a:gdLst>
              <a:gd name="connsiteX0" fmla="*/ 1 w 12192000"/>
              <a:gd name="connsiteY0" fmla="*/ 0 h 2802467"/>
              <a:gd name="connsiteX1" fmla="*/ 71932 w 12192000"/>
              <a:gd name="connsiteY1" fmla="*/ 12261 h 2802467"/>
              <a:gd name="connsiteX2" fmla="*/ 282848 w 12192000"/>
              <a:gd name="connsiteY2" fmla="*/ 48342 h 2802467"/>
              <a:gd name="connsiteX3" fmla="*/ 436464 w 12192000"/>
              <a:gd name="connsiteY3" fmla="*/ 73565 h 2802467"/>
              <a:gd name="connsiteX4" fmla="*/ 619339 w 12192000"/>
              <a:gd name="connsiteY4" fmla="*/ 100188 h 2802467"/>
              <a:gd name="connsiteX5" fmla="*/ 836351 w 12192000"/>
              <a:gd name="connsiteY5" fmla="*/ 132066 h 2802467"/>
              <a:gd name="connsiteX6" fmla="*/ 1076528 w 12192000"/>
              <a:gd name="connsiteY6" fmla="*/ 165696 h 2802467"/>
              <a:gd name="connsiteX7" fmla="*/ 1347183 w 12192000"/>
              <a:gd name="connsiteY7" fmla="*/ 201077 h 2802467"/>
              <a:gd name="connsiteX8" fmla="*/ 1642223 w 12192000"/>
              <a:gd name="connsiteY8" fmla="*/ 238560 h 2802467"/>
              <a:gd name="connsiteX9" fmla="*/ 1962864 w 12192000"/>
              <a:gd name="connsiteY9" fmla="*/ 276043 h 2802467"/>
              <a:gd name="connsiteX10" fmla="*/ 2304232 w 12192000"/>
              <a:gd name="connsiteY10" fmla="*/ 314226 h 2802467"/>
              <a:gd name="connsiteX11" fmla="*/ 2672421 w 12192000"/>
              <a:gd name="connsiteY11" fmla="*/ 349608 h 2802467"/>
              <a:gd name="connsiteX12" fmla="*/ 3057678 w 12192000"/>
              <a:gd name="connsiteY12" fmla="*/ 383587 h 2802467"/>
              <a:gd name="connsiteX13" fmla="*/ 3464881 w 12192000"/>
              <a:gd name="connsiteY13" fmla="*/ 414415 h 2802467"/>
              <a:gd name="connsiteX14" fmla="*/ 3889152 w 12192000"/>
              <a:gd name="connsiteY14" fmla="*/ 443840 h 2802467"/>
              <a:gd name="connsiteX15" fmla="*/ 4331710 w 12192000"/>
              <a:gd name="connsiteY15" fmla="*/ 471515 h 2802467"/>
              <a:gd name="connsiteX16" fmla="*/ 4558476 w 12192000"/>
              <a:gd name="connsiteY16" fmla="*/ 481323 h 2802467"/>
              <a:gd name="connsiteX17" fmla="*/ 4790118 w 12192000"/>
              <a:gd name="connsiteY17" fmla="*/ 492183 h 2802467"/>
              <a:gd name="connsiteX18" fmla="*/ 5025418 w 12192000"/>
              <a:gd name="connsiteY18" fmla="*/ 502342 h 2802467"/>
              <a:gd name="connsiteX19" fmla="*/ 5261937 w 12192000"/>
              <a:gd name="connsiteY19" fmla="*/ 508998 h 2802467"/>
              <a:gd name="connsiteX20" fmla="*/ 5503332 w 12192000"/>
              <a:gd name="connsiteY20" fmla="*/ 514953 h 2802467"/>
              <a:gd name="connsiteX21" fmla="*/ 5747166 w 12192000"/>
              <a:gd name="connsiteY21" fmla="*/ 521259 h 2802467"/>
              <a:gd name="connsiteX22" fmla="*/ 5995877 w 12192000"/>
              <a:gd name="connsiteY22" fmla="*/ 525462 h 2802467"/>
              <a:gd name="connsiteX23" fmla="*/ 6247026 w 12192000"/>
              <a:gd name="connsiteY23" fmla="*/ 525462 h 2802467"/>
              <a:gd name="connsiteX24" fmla="*/ 6500613 w 12192000"/>
              <a:gd name="connsiteY24" fmla="*/ 527564 h 2802467"/>
              <a:gd name="connsiteX25" fmla="*/ 6756639 w 12192000"/>
              <a:gd name="connsiteY25" fmla="*/ 525462 h 2802467"/>
              <a:gd name="connsiteX26" fmla="*/ 7016322 w 12192000"/>
              <a:gd name="connsiteY26" fmla="*/ 521259 h 2802467"/>
              <a:gd name="connsiteX27" fmla="*/ 7276005 w 12192000"/>
              <a:gd name="connsiteY27" fmla="*/ 517405 h 2802467"/>
              <a:gd name="connsiteX28" fmla="*/ 7539345 w 12192000"/>
              <a:gd name="connsiteY28" fmla="*/ 508998 h 2802467"/>
              <a:gd name="connsiteX29" fmla="*/ 7805124 w 12192000"/>
              <a:gd name="connsiteY29" fmla="*/ 500240 h 2802467"/>
              <a:gd name="connsiteX30" fmla="*/ 8070903 w 12192000"/>
              <a:gd name="connsiteY30" fmla="*/ 490081 h 2802467"/>
              <a:gd name="connsiteX31" fmla="*/ 8339121 w 12192000"/>
              <a:gd name="connsiteY31" fmla="*/ 475719 h 2802467"/>
              <a:gd name="connsiteX32" fmla="*/ 8609776 w 12192000"/>
              <a:gd name="connsiteY32" fmla="*/ 458553 h 2802467"/>
              <a:gd name="connsiteX33" fmla="*/ 8881651 w 12192000"/>
              <a:gd name="connsiteY33" fmla="*/ 442089 h 2802467"/>
              <a:gd name="connsiteX34" fmla="*/ 9153526 w 12192000"/>
              <a:gd name="connsiteY34" fmla="*/ 421070 h 2802467"/>
              <a:gd name="connsiteX35" fmla="*/ 9429058 w 12192000"/>
              <a:gd name="connsiteY35" fmla="*/ 395848 h 2802467"/>
              <a:gd name="connsiteX36" fmla="*/ 9700933 w 12192000"/>
              <a:gd name="connsiteY36" fmla="*/ 370626 h 2802467"/>
              <a:gd name="connsiteX37" fmla="*/ 9977684 w 12192000"/>
              <a:gd name="connsiteY37" fmla="*/ 341550 h 2802467"/>
              <a:gd name="connsiteX38" fmla="*/ 10255655 w 12192000"/>
              <a:gd name="connsiteY38" fmla="*/ 309672 h 2802467"/>
              <a:gd name="connsiteX39" fmla="*/ 10529968 w 12192000"/>
              <a:gd name="connsiteY39" fmla="*/ 276043 h 2802467"/>
              <a:gd name="connsiteX40" fmla="*/ 10807939 w 12192000"/>
              <a:gd name="connsiteY40" fmla="*/ 236808 h 2802467"/>
              <a:gd name="connsiteX41" fmla="*/ 11084690 w 12192000"/>
              <a:gd name="connsiteY41" fmla="*/ 194771 h 2802467"/>
              <a:gd name="connsiteX42" fmla="*/ 11362661 w 12192000"/>
              <a:gd name="connsiteY42" fmla="*/ 153085 h 2802467"/>
              <a:gd name="connsiteX43" fmla="*/ 11639412 w 12192000"/>
              <a:gd name="connsiteY43" fmla="*/ 104392 h 2802467"/>
              <a:gd name="connsiteX44" fmla="*/ 11914945 w 12192000"/>
              <a:gd name="connsiteY44" fmla="*/ 54648 h 2802467"/>
              <a:gd name="connsiteX45" fmla="*/ 12191696 w 12192000"/>
              <a:gd name="connsiteY45" fmla="*/ 2452 h 2802467"/>
              <a:gd name="connsiteX46" fmla="*/ 12191696 w 12192000"/>
              <a:gd name="connsiteY46" fmla="*/ 2236410 h 2802467"/>
              <a:gd name="connsiteX47" fmla="*/ 12192000 w 12192000"/>
              <a:gd name="connsiteY47" fmla="*/ 2236410 h 2802467"/>
              <a:gd name="connsiteX48" fmla="*/ 12192000 w 12192000"/>
              <a:gd name="connsiteY48" fmla="*/ 2802467 h 2802467"/>
              <a:gd name="connsiteX49" fmla="*/ 12191696 w 12192000"/>
              <a:gd name="connsiteY49" fmla="*/ 2802467 h 2802467"/>
              <a:gd name="connsiteX50" fmla="*/ 0 w 12192000"/>
              <a:gd name="connsiteY50" fmla="*/ 2802467 h 2802467"/>
              <a:gd name="connsiteX51" fmla="*/ 0 w 12192000"/>
              <a:gd name="connsiteY51" fmla="*/ 2236410 h 2802467"/>
              <a:gd name="connsiteX52" fmla="*/ 1 w 12192000"/>
              <a:gd name="connsiteY52" fmla="*/ 2236410 h 280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2192000" h="2802467">
                <a:moveTo>
                  <a:pt x="1" y="0"/>
                </a:moveTo>
                <a:lnTo>
                  <a:pt x="71932" y="12261"/>
                </a:lnTo>
                <a:lnTo>
                  <a:pt x="282848" y="48342"/>
                </a:lnTo>
                <a:lnTo>
                  <a:pt x="436464" y="73565"/>
                </a:lnTo>
                <a:lnTo>
                  <a:pt x="619339" y="100188"/>
                </a:lnTo>
                <a:lnTo>
                  <a:pt x="836351" y="132066"/>
                </a:lnTo>
                <a:lnTo>
                  <a:pt x="1076528" y="165696"/>
                </a:lnTo>
                <a:lnTo>
                  <a:pt x="1347183" y="201077"/>
                </a:lnTo>
                <a:lnTo>
                  <a:pt x="1642223" y="238560"/>
                </a:lnTo>
                <a:lnTo>
                  <a:pt x="1962864" y="276043"/>
                </a:lnTo>
                <a:lnTo>
                  <a:pt x="2304232" y="314226"/>
                </a:lnTo>
                <a:lnTo>
                  <a:pt x="2672421" y="349608"/>
                </a:lnTo>
                <a:lnTo>
                  <a:pt x="3057678" y="383587"/>
                </a:lnTo>
                <a:lnTo>
                  <a:pt x="3464881" y="414415"/>
                </a:lnTo>
                <a:lnTo>
                  <a:pt x="3889152" y="443840"/>
                </a:lnTo>
                <a:lnTo>
                  <a:pt x="4331710" y="471515"/>
                </a:lnTo>
                <a:lnTo>
                  <a:pt x="4558476" y="481323"/>
                </a:lnTo>
                <a:lnTo>
                  <a:pt x="4790118" y="492183"/>
                </a:lnTo>
                <a:lnTo>
                  <a:pt x="5025418" y="502342"/>
                </a:lnTo>
                <a:lnTo>
                  <a:pt x="5261937" y="508998"/>
                </a:lnTo>
                <a:lnTo>
                  <a:pt x="5503332" y="514953"/>
                </a:lnTo>
                <a:lnTo>
                  <a:pt x="5747166" y="521259"/>
                </a:lnTo>
                <a:lnTo>
                  <a:pt x="5995877" y="525462"/>
                </a:lnTo>
                <a:lnTo>
                  <a:pt x="6247026" y="525462"/>
                </a:lnTo>
                <a:lnTo>
                  <a:pt x="6500613" y="527564"/>
                </a:lnTo>
                <a:lnTo>
                  <a:pt x="6756639" y="525462"/>
                </a:lnTo>
                <a:lnTo>
                  <a:pt x="7016322" y="521259"/>
                </a:lnTo>
                <a:lnTo>
                  <a:pt x="7276005" y="517405"/>
                </a:lnTo>
                <a:lnTo>
                  <a:pt x="7539345" y="508998"/>
                </a:lnTo>
                <a:lnTo>
                  <a:pt x="7805124" y="500240"/>
                </a:lnTo>
                <a:lnTo>
                  <a:pt x="8070903" y="490081"/>
                </a:lnTo>
                <a:lnTo>
                  <a:pt x="8339121" y="475719"/>
                </a:lnTo>
                <a:lnTo>
                  <a:pt x="8609776" y="458553"/>
                </a:lnTo>
                <a:lnTo>
                  <a:pt x="8881651" y="442089"/>
                </a:lnTo>
                <a:lnTo>
                  <a:pt x="9153526" y="421070"/>
                </a:lnTo>
                <a:lnTo>
                  <a:pt x="9429058" y="395848"/>
                </a:lnTo>
                <a:lnTo>
                  <a:pt x="9700933" y="370626"/>
                </a:lnTo>
                <a:lnTo>
                  <a:pt x="9977684" y="341550"/>
                </a:lnTo>
                <a:lnTo>
                  <a:pt x="10255655" y="309672"/>
                </a:lnTo>
                <a:lnTo>
                  <a:pt x="10529968" y="276043"/>
                </a:lnTo>
                <a:lnTo>
                  <a:pt x="10807939" y="236808"/>
                </a:lnTo>
                <a:lnTo>
                  <a:pt x="11084690" y="194771"/>
                </a:lnTo>
                <a:lnTo>
                  <a:pt x="11362661" y="153085"/>
                </a:lnTo>
                <a:lnTo>
                  <a:pt x="11639412" y="104392"/>
                </a:lnTo>
                <a:lnTo>
                  <a:pt x="11914945" y="54648"/>
                </a:lnTo>
                <a:lnTo>
                  <a:pt x="12191696" y="2452"/>
                </a:lnTo>
                <a:lnTo>
                  <a:pt x="12191696" y="2236410"/>
                </a:lnTo>
                <a:lnTo>
                  <a:pt x="12192000" y="2236410"/>
                </a:lnTo>
                <a:lnTo>
                  <a:pt x="12192000" y="2802467"/>
                </a:lnTo>
                <a:lnTo>
                  <a:pt x="12191696" y="2802467"/>
                </a:lnTo>
                <a:lnTo>
                  <a:pt x="0" y="2802467"/>
                </a:lnTo>
                <a:lnTo>
                  <a:pt x="0" y="2236410"/>
                </a:lnTo>
                <a:lnTo>
                  <a:pt x="1" y="2236410"/>
                </a:lnTo>
                <a:close/>
              </a:path>
            </a:pathLst>
          </a:custGeom>
          <a:solidFill>
            <a:schemeClr val="tx2"/>
          </a:solidFill>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105" name="Freeform 16">
            <a:extLst>
              <a:ext uri="{FF2B5EF4-FFF2-40B4-BE49-F238E27FC236}">
                <a16:creationId xmlns:a16="http://schemas.microsoft.com/office/drawing/2014/main" id="{9F2851FB-E841-4509-8A6D-A416376EA3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2815271"/>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tx1">
              <a:alpha val="20000"/>
            </a:schemeClr>
          </a:solidFill>
          <a:ln>
            <a:noFill/>
          </a:ln>
        </p:spPr>
        <p:txBody>
          <a:bodyPr rtlCol="0" anchor="ctr"/>
          <a:lstStyle/>
          <a:p>
            <a:pPr algn="ctr"/>
            <a:endParaRPr lang="en-US">
              <a:solidFill>
                <a:schemeClr val="tx1"/>
              </a:solidFill>
            </a:endParaRPr>
          </a:p>
        </p:txBody>
      </p:sp>
      <p:sp>
        <p:nvSpPr>
          <p:cNvPr id="68" name="Google Shape;68;p13"/>
          <p:cNvSpPr txBox="1">
            <a:spLocks noGrp="1"/>
          </p:cNvSpPr>
          <p:nvPr>
            <p:ph type="ctrTitle"/>
          </p:nvPr>
        </p:nvSpPr>
        <p:spPr>
          <a:xfrm>
            <a:off x="724128" y="467678"/>
            <a:ext cx="7695743" cy="2642914"/>
          </a:xfrm>
          <a:prstGeom prst="rect">
            <a:avLst/>
          </a:prstGeom>
        </p:spPr>
        <p:txBody>
          <a:bodyPr spcFirstLastPara="1" lIns="91425" tIns="91425" rIns="91425" bIns="91425" anchorCtr="0">
            <a:normAutofit/>
          </a:bodyPr>
          <a:lstStyle/>
          <a:p>
            <a:pPr marL="0" lvl="0" indent="0" algn="ctr" rtl="0">
              <a:spcBef>
                <a:spcPts val="1000"/>
              </a:spcBef>
              <a:spcAft>
                <a:spcPts val="0"/>
              </a:spcAft>
              <a:buNone/>
            </a:pPr>
            <a:r>
              <a:rPr lang="en-GB" sz="6000" dirty="0"/>
              <a:t>UNIVERSITY BLOG PLATFORM</a:t>
            </a:r>
            <a:endParaRPr lang="en-US" sz="6000" dirty="0"/>
          </a:p>
        </p:txBody>
      </p:sp>
      <p:sp>
        <p:nvSpPr>
          <p:cNvPr id="3" name="TextBox 2">
            <a:extLst>
              <a:ext uri="{FF2B5EF4-FFF2-40B4-BE49-F238E27FC236}">
                <a16:creationId xmlns:a16="http://schemas.microsoft.com/office/drawing/2014/main" id="{DDA791A5-3870-CFF4-B115-91C3D84282DD}"/>
              </a:ext>
            </a:extLst>
          </p:cNvPr>
          <p:cNvSpPr txBox="1"/>
          <p:nvPr/>
        </p:nvSpPr>
        <p:spPr>
          <a:xfrm>
            <a:off x="664655" y="3685367"/>
            <a:ext cx="7695743" cy="907322"/>
          </a:xfrm>
          <a:prstGeom prst="rect">
            <a:avLst/>
          </a:prstGeom>
        </p:spPr>
        <p:txBody>
          <a:bodyPr>
            <a:normAutofit fontScale="92500" lnSpcReduction="20000"/>
          </a:bodyPr>
          <a:lstStyle/>
          <a:p>
            <a:pPr marL="0" lvl="0" indent="0" algn="ctr" rtl="0">
              <a:lnSpc>
                <a:spcPct val="90000"/>
              </a:lnSpc>
              <a:spcBef>
                <a:spcPts val="800"/>
              </a:spcBef>
              <a:spcAft>
                <a:spcPts val="0"/>
              </a:spcAft>
              <a:buNone/>
            </a:pPr>
            <a:r>
              <a:rPr lang="fi-FI" sz="1200" dirty="0">
                <a:solidFill>
                  <a:schemeClr val="bg2"/>
                </a:solidFill>
                <a:latin typeface="Times New Roman"/>
                <a:ea typeface="Times New Roman"/>
                <a:cs typeface="Times New Roman"/>
                <a:sym typeface="Times New Roman"/>
              </a:rPr>
              <a:t>Menaka Naga Sai Pothina(700772418)</a:t>
            </a:r>
          </a:p>
          <a:p>
            <a:pPr marL="0" lvl="0" indent="0" algn="ctr" rtl="0">
              <a:lnSpc>
                <a:spcPct val="90000"/>
              </a:lnSpc>
              <a:spcBef>
                <a:spcPts val="800"/>
              </a:spcBef>
              <a:spcAft>
                <a:spcPts val="0"/>
              </a:spcAft>
              <a:buNone/>
            </a:pPr>
            <a:r>
              <a:rPr lang="fi-FI" sz="1200" dirty="0">
                <a:solidFill>
                  <a:schemeClr val="bg2"/>
                </a:solidFill>
                <a:latin typeface="Times New Roman"/>
                <a:ea typeface="Times New Roman"/>
                <a:cs typeface="Times New Roman"/>
                <a:sym typeface="Times New Roman"/>
              </a:rPr>
              <a:t>Mandoji Sai Tejaswi(700758342)</a:t>
            </a:r>
          </a:p>
          <a:p>
            <a:pPr marL="0" lvl="0" indent="0" algn="ctr" rtl="0">
              <a:lnSpc>
                <a:spcPct val="90000"/>
              </a:lnSpc>
              <a:spcBef>
                <a:spcPts val="800"/>
              </a:spcBef>
              <a:spcAft>
                <a:spcPts val="0"/>
              </a:spcAft>
              <a:buNone/>
            </a:pPr>
            <a:r>
              <a:rPr lang="fi-FI" sz="1200" dirty="0">
                <a:solidFill>
                  <a:schemeClr val="bg2"/>
                </a:solidFill>
                <a:latin typeface="Times New Roman"/>
                <a:ea typeface="Times New Roman"/>
                <a:cs typeface="Times New Roman"/>
                <a:sym typeface="Times New Roman"/>
              </a:rPr>
              <a:t>Gali Udaya Rekha Chowdari(700774490)</a:t>
            </a:r>
          </a:p>
          <a:p>
            <a:pPr marL="0" lvl="0" indent="0" algn="ctr" rtl="0">
              <a:lnSpc>
                <a:spcPct val="90000"/>
              </a:lnSpc>
              <a:spcBef>
                <a:spcPts val="800"/>
              </a:spcBef>
              <a:spcAft>
                <a:spcPts val="0"/>
              </a:spcAft>
              <a:buNone/>
            </a:pPr>
            <a:r>
              <a:rPr lang="fi-FI" sz="1200" dirty="0">
                <a:solidFill>
                  <a:schemeClr val="bg2"/>
                </a:solidFill>
                <a:latin typeface="Times New Roman"/>
                <a:ea typeface="Times New Roman"/>
                <a:cs typeface="Times New Roman"/>
                <a:sym typeface="Times New Roman"/>
              </a:rPr>
              <a:t>Kadthala Udayasri(700762361</a:t>
            </a:r>
            <a:r>
              <a:rPr lang="fi-FI" sz="900" dirty="0">
                <a:solidFill>
                  <a:schemeClr val="bg2"/>
                </a:solidFill>
                <a:latin typeface="Times New Roman"/>
                <a:ea typeface="Times New Roman"/>
                <a:cs typeface="Times New Roman"/>
                <a:sym typeface="Times New Roman"/>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Add room categories</a:t>
            </a:r>
            <a:endParaRPr/>
          </a:p>
        </p:txBody>
      </p:sp>
      <p:sp>
        <p:nvSpPr>
          <p:cNvPr id="123" name="Google Shape;123;p2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dirty="0"/>
              <a:t>.</a:t>
            </a:r>
            <a:endParaRPr dirty="0"/>
          </a:p>
        </p:txBody>
      </p:sp>
      <p:pic>
        <p:nvPicPr>
          <p:cNvPr id="3" name="Picture 2">
            <a:extLst>
              <a:ext uri="{FF2B5EF4-FFF2-40B4-BE49-F238E27FC236}">
                <a16:creationId xmlns:a16="http://schemas.microsoft.com/office/drawing/2014/main" id="{6AD942C8-713B-E5EE-3D3E-3EE1028096ED}"/>
              </a:ext>
            </a:extLst>
          </p:cNvPr>
          <p:cNvPicPr>
            <a:picLocks noChangeAspect="1"/>
          </p:cNvPicPr>
          <p:nvPr/>
        </p:nvPicPr>
        <p:blipFill>
          <a:blip r:embed="rId3"/>
          <a:stretch>
            <a:fillRect/>
          </a:stretch>
        </p:blipFill>
        <p:spPr>
          <a:xfrm>
            <a:off x="419100" y="888418"/>
            <a:ext cx="8161020" cy="394767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Room owner registration page </a:t>
            </a:r>
            <a:endParaRPr/>
          </a:p>
        </p:txBody>
      </p:sp>
      <p:sp>
        <p:nvSpPr>
          <p:cNvPr id="130" name="Google Shape;130;p2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1" name="Google Shape;131;p23"/>
          <p:cNvPicPr preferRelativeResize="0"/>
          <p:nvPr/>
        </p:nvPicPr>
        <p:blipFill>
          <a:blip r:embed="rId3">
            <a:alphaModFix/>
          </a:blip>
          <a:stretch>
            <a:fillRect/>
          </a:stretch>
        </p:blipFill>
        <p:spPr>
          <a:xfrm>
            <a:off x="152400" y="1217675"/>
            <a:ext cx="8679899" cy="335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View room owners </a:t>
            </a:r>
            <a:endParaRPr/>
          </a:p>
        </p:txBody>
      </p:sp>
      <p:sp>
        <p:nvSpPr>
          <p:cNvPr id="137" name="Google Shape;137;p2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screenshot of a computer&#10;&#10;Description automatically generated">
            <a:extLst>
              <a:ext uri="{FF2B5EF4-FFF2-40B4-BE49-F238E27FC236}">
                <a16:creationId xmlns:a16="http://schemas.microsoft.com/office/drawing/2014/main" id="{5690C9EB-73B4-6A9F-B357-AF260C472FE3}"/>
              </a:ext>
            </a:extLst>
          </p:cNvPr>
          <p:cNvPicPr>
            <a:picLocks noChangeAspect="1"/>
          </p:cNvPicPr>
          <p:nvPr/>
        </p:nvPicPr>
        <p:blipFill>
          <a:blip r:embed="rId3"/>
          <a:stretch>
            <a:fillRect/>
          </a:stretch>
        </p:blipFill>
        <p:spPr>
          <a:xfrm>
            <a:off x="161484" y="1017725"/>
            <a:ext cx="8821032" cy="3568859"/>
          </a:xfrm>
          <a:prstGeom prst="rect">
            <a:avLst/>
          </a:prstGeom>
          <a:ln>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Admin add room owner </a:t>
            </a:r>
            <a:endParaRPr/>
          </a:p>
        </p:txBody>
      </p:sp>
      <p:sp>
        <p:nvSpPr>
          <p:cNvPr id="144" name="Google Shape;144;p2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5" name="Google Shape;145;p25"/>
          <p:cNvPicPr preferRelativeResize="0"/>
          <p:nvPr/>
        </p:nvPicPr>
        <p:blipFill>
          <a:blip r:embed="rId3">
            <a:alphaModFix/>
          </a:blip>
          <a:stretch>
            <a:fillRect/>
          </a:stretch>
        </p:blipFill>
        <p:spPr>
          <a:xfrm>
            <a:off x="311700" y="1367000"/>
            <a:ext cx="8520600" cy="3201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Room owner login page</a:t>
            </a:r>
            <a:endParaRPr/>
          </a:p>
        </p:txBody>
      </p:sp>
      <p:sp>
        <p:nvSpPr>
          <p:cNvPr id="151" name="Google Shape;151;p2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2" name="Google Shape;152;p26"/>
          <p:cNvPicPr preferRelativeResize="0"/>
          <p:nvPr/>
        </p:nvPicPr>
        <p:blipFill>
          <a:blip r:embed="rId3">
            <a:alphaModFix/>
          </a:blip>
          <a:stretch>
            <a:fillRect/>
          </a:stretch>
        </p:blipFill>
        <p:spPr>
          <a:xfrm>
            <a:off x="311700" y="1417800"/>
            <a:ext cx="8520600" cy="3231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Room owner home page</a:t>
            </a:r>
            <a:endParaRPr/>
          </a:p>
        </p:txBody>
      </p:sp>
      <p:sp>
        <p:nvSpPr>
          <p:cNvPr id="158" name="Google Shape;158;p2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9" name="Google Shape;159;p27"/>
          <p:cNvPicPr preferRelativeResize="0"/>
          <p:nvPr/>
        </p:nvPicPr>
        <p:blipFill>
          <a:blip r:embed="rId3">
            <a:alphaModFix/>
          </a:blip>
          <a:stretch>
            <a:fillRect/>
          </a:stretch>
        </p:blipFill>
        <p:spPr>
          <a:xfrm>
            <a:off x="311700" y="1417800"/>
            <a:ext cx="8673000" cy="3442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View rooms</a:t>
            </a:r>
            <a:endParaRPr/>
          </a:p>
        </p:txBody>
      </p:sp>
      <p:sp>
        <p:nvSpPr>
          <p:cNvPr id="172" name="Google Shape;172;p2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screenshot of a computer&#10;&#10;Description automatically generated">
            <a:extLst>
              <a:ext uri="{FF2B5EF4-FFF2-40B4-BE49-F238E27FC236}">
                <a16:creationId xmlns:a16="http://schemas.microsoft.com/office/drawing/2014/main" id="{67001926-7560-0049-F89F-9B51F48C59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9684" y="1017725"/>
            <a:ext cx="8764632" cy="3639230"/>
          </a:xfrm>
          <a:prstGeom prst="rect">
            <a:avLst/>
          </a:prstGeom>
          <a:ln>
            <a:solidFill>
              <a:schemeClr val="tx1"/>
            </a:solid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3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Member registration page </a:t>
            </a:r>
            <a:endParaRPr/>
          </a:p>
        </p:txBody>
      </p:sp>
      <p:sp>
        <p:nvSpPr>
          <p:cNvPr id="179" name="Google Shape;179;p30"/>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0" name="Google Shape;180;p30"/>
          <p:cNvPicPr preferRelativeResize="0"/>
          <p:nvPr/>
        </p:nvPicPr>
        <p:blipFill>
          <a:blip r:embed="rId3">
            <a:alphaModFix/>
          </a:blip>
          <a:stretch>
            <a:fillRect/>
          </a:stretch>
        </p:blipFill>
        <p:spPr>
          <a:xfrm>
            <a:off x="311700" y="1321050"/>
            <a:ext cx="8520600" cy="3296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Member login page</a:t>
            </a:r>
            <a:endParaRPr/>
          </a:p>
        </p:txBody>
      </p:sp>
      <p:sp>
        <p:nvSpPr>
          <p:cNvPr id="186" name="Google Shape;186;p3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7" name="Google Shape;187;p31"/>
          <p:cNvPicPr preferRelativeResize="0"/>
          <p:nvPr/>
        </p:nvPicPr>
        <p:blipFill>
          <a:blip r:embed="rId3">
            <a:alphaModFix/>
          </a:blip>
          <a:stretch>
            <a:fillRect/>
          </a:stretch>
        </p:blipFill>
        <p:spPr>
          <a:xfrm>
            <a:off x="311700" y="1309575"/>
            <a:ext cx="8520600" cy="32591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Member home page</a:t>
            </a:r>
            <a:endParaRPr/>
          </a:p>
        </p:txBody>
      </p:sp>
      <p:sp>
        <p:nvSpPr>
          <p:cNvPr id="193" name="Google Shape;193;p3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4" name="Google Shape;194;p32"/>
          <p:cNvPicPr preferRelativeResize="0"/>
          <p:nvPr/>
        </p:nvPicPr>
        <p:blipFill>
          <a:blip r:embed="rId3">
            <a:alphaModFix/>
          </a:blip>
          <a:stretch>
            <a:fillRect/>
          </a:stretch>
        </p:blipFill>
        <p:spPr>
          <a:xfrm>
            <a:off x="311700" y="1417800"/>
            <a:ext cx="8520600" cy="31509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2"/>
        <p:cNvGrpSpPr/>
        <p:nvPr/>
      </p:nvGrpSpPr>
      <p:grpSpPr>
        <a:xfrm>
          <a:off x="0" y="0"/>
          <a:ext cx="0" cy="0"/>
          <a:chOff x="0" y="0"/>
          <a:chExt cx="0" cy="0"/>
        </a:xfrm>
      </p:grpSpPr>
      <p:pic>
        <p:nvPicPr>
          <p:cNvPr id="79" name="Picture 78">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81" name="Picture 80">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83" name="Oval 82">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85" name="Picture 84">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87" name="Picture 86">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4572000"/>
            <a:ext cx="745300" cy="571500"/>
          </a:xfrm>
          <a:prstGeom prst="rect">
            <a:avLst/>
          </a:prstGeom>
        </p:spPr>
      </p:pic>
      <p:sp>
        <p:nvSpPr>
          <p:cNvPr id="89" name="Rectangle 88">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1" name="Rectangle 90">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3" name="Rectangle 92">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97" name="Freeform: Shape 96">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73" name="Google Shape;73;p14"/>
          <p:cNvSpPr txBox="1">
            <a:spLocks noGrp="1"/>
          </p:cNvSpPr>
          <p:nvPr>
            <p:ph type="title"/>
          </p:nvPr>
        </p:nvSpPr>
        <p:spPr>
          <a:xfrm>
            <a:off x="827484" y="339538"/>
            <a:ext cx="6710641" cy="1050398"/>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pPr>
            <a:r>
              <a:rPr lang="en-US" sz="4200" dirty="0">
                <a:solidFill>
                  <a:srgbClr val="FFFFFF"/>
                </a:solidFill>
              </a:rPr>
              <a:t>Introduction: </a:t>
            </a:r>
          </a:p>
        </p:txBody>
      </p:sp>
      <p:sp>
        <p:nvSpPr>
          <p:cNvPr id="74" name="Google Shape;74;p14"/>
          <p:cNvSpPr txBox="1">
            <a:spLocks noGrp="1"/>
          </p:cNvSpPr>
          <p:nvPr>
            <p:ph type="body" idx="1"/>
          </p:nvPr>
        </p:nvSpPr>
        <p:spPr>
          <a:xfrm>
            <a:off x="827484" y="2072640"/>
            <a:ext cx="6709905" cy="261365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900" dirty="0">
                <a:sym typeface="Times New Roman"/>
              </a:rPr>
              <a:t>The University Blog Platform is an online space for university members to discuss, share knowledge, and collaborate on various topics. It is organized into "Rooms," which are customizable spaces where users can talk about academic subjects or personal hobbies. These Rooms cover a wide range of topics, from university courses to extracurricular activities like sports, making it useful for different interests.</a:t>
            </a:r>
          </a:p>
          <a:p>
            <a:pPr marL="0" lvl="0" indent="0" defTabSz="457200">
              <a:lnSpc>
                <a:spcPct val="90000"/>
              </a:lnSpc>
              <a:spcBef>
                <a:spcPts val="1000"/>
              </a:spcBef>
              <a:buSzPct val="80000"/>
              <a:buFont typeface="Wingdings 3" charset="2"/>
              <a:buChar char=""/>
            </a:pPr>
            <a:r>
              <a:rPr lang="en-US" sz="900" dirty="0">
                <a:sym typeface="Times New Roman"/>
              </a:rPr>
              <a:t>A key feature of the platform is the academic Rooms, which focus on specific subjects. These Rooms allow students and teachers to share materials, discuss assignments, and study together. Additionally, the platform includes Sports Rooms where users can talk about sports like football or basketball, share strategies, and discuss team updates.</a:t>
            </a:r>
          </a:p>
          <a:p>
            <a:pPr marL="0" lvl="0" indent="0" defTabSz="457200">
              <a:lnSpc>
                <a:spcPct val="90000"/>
              </a:lnSpc>
              <a:spcBef>
                <a:spcPts val="1000"/>
              </a:spcBef>
              <a:buSzPct val="80000"/>
              <a:buFont typeface="Wingdings 3" charset="2"/>
              <a:buChar char=""/>
            </a:pPr>
            <a:r>
              <a:rPr lang="en-US" sz="900" dirty="0">
                <a:sym typeface="Times New Roman"/>
              </a:rPr>
              <a:t>There are two main roles on the platform: Admins and Owners. Admins manage the entire platform, ensuring it runs smoothly and that rules are followed. They can block or unblock users who break the rules. Owners manage specific Rooms, approving or rejecting members, moderating discussions, and ensuring respectful behavior. Owners can block or unblock posts in their Rooms but cannot block users.</a:t>
            </a:r>
            <a:endParaRPr lang="en-US" sz="900" dirty="0"/>
          </a:p>
        </p:txBody>
      </p:sp>
    </p:spTree>
  </p:cSld>
  <p:clrMapOvr>
    <a:overrideClrMapping bg1="lt1" tx1="dk1" bg2="lt2" tx2="dk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View rooms </a:t>
            </a:r>
            <a:endParaRPr/>
          </a:p>
        </p:txBody>
      </p:sp>
      <p:sp>
        <p:nvSpPr>
          <p:cNvPr id="200" name="Google Shape;200;p3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screenshot of a computer&#10;&#10;Description automatically generated">
            <a:extLst>
              <a:ext uri="{FF2B5EF4-FFF2-40B4-BE49-F238E27FC236}">
                <a16:creationId xmlns:a16="http://schemas.microsoft.com/office/drawing/2014/main" id="{9B5CEB44-2190-3C8A-DA7C-5061054D4507}"/>
              </a:ext>
            </a:extLst>
          </p:cNvPr>
          <p:cNvPicPr>
            <a:picLocks noChangeAspect="1"/>
          </p:cNvPicPr>
          <p:nvPr/>
        </p:nvPicPr>
        <p:blipFill>
          <a:blip r:embed="rId3"/>
          <a:stretch>
            <a:fillRect/>
          </a:stretch>
        </p:blipFill>
        <p:spPr>
          <a:xfrm>
            <a:off x="175881" y="972485"/>
            <a:ext cx="8724279" cy="3624407"/>
          </a:xfrm>
          <a:prstGeom prst="rect">
            <a:avLst/>
          </a:prstGeom>
          <a:ln>
            <a:solidFill>
              <a:schemeClr val="tx1"/>
            </a:solid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View accept and reject requests</a:t>
            </a:r>
            <a:endParaRPr/>
          </a:p>
        </p:txBody>
      </p:sp>
      <p:sp>
        <p:nvSpPr>
          <p:cNvPr id="207" name="Google Shape;207;p3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screenshot of a computer&#10;&#10;Description automatically generated">
            <a:extLst>
              <a:ext uri="{FF2B5EF4-FFF2-40B4-BE49-F238E27FC236}">
                <a16:creationId xmlns:a16="http://schemas.microsoft.com/office/drawing/2014/main" id="{4EE4F758-CBCA-B1DC-D252-EB41D112D89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709" y="1117600"/>
            <a:ext cx="8652581" cy="3561080"/>
          </a:xfrm>
          <a:prstGeom prst="rect">
            <a:avLst/>
          </a:prstGeom>
          <a:ln>
            <a:solidFill>
              <a:schemeClr val="tx1"/>
            </a:solid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View rooms</a:t>
            </a:r>
            <a:endParaRPr/>
          </a:p>
        </p:txBody>
      </p:sp>
      <p:sp>
        <p:nvSpPr>
          <p:cNvPr id="214" name="Google Shape;214;p3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screenshot of a computer&#10;&#10;Description automatically generated">
            <a:extLst>
              <a:ext uri="{FF2B5EF4-FFF2-40B4-BE49-F238E27FC236}">
                <a16:creationId xmlns:a16="http://schemas.microsoft.com/office/drawing/2014/main" id="{DFC40EF2-14FF-C7A1-1B87-AC5F45A6CA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4790" y="1017725"/>
            <a:ext cx="8694420" cy="3753050"/>
          </a:xfrm>
          <a:prstGeom prst="rect">
            <a:avLst/>
          </a:prstGeom>
          <a:ln>
            <a:solidFill>
              <a:schemeClr val="tx1"/>
            </a:solid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6"/>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Add post details</a:t>
            </a:r>
            <a:endParaRPr/>
          </a:p>
        </p:txBody>
      </p:sp>
      <p:sp>
        <p:nvSpPr>
          <p:cNvPr id="221" name="Google Shape;221;p36"/>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22" name="Google Shape;222;p36"/>
          <p:cNvPicPr preferRelativeResize="0"/>
          <p:nvPr/>
        </p:nvPicPr>
        <p:blipFill>
          <a:blip r:embed="rId3">
            <a:alphaModFix/>
          </a:blip>
          <a:stretch>
            <a:fillRect/>
          </a:stretch>
        </p:blipFill>
        <p:spPr>
          <a:xfrm>
            <a:off x="311700" y="1417800"/>
            <a:ext cx="8520600" cy="3150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7"/>
          <p:cNvSpPr txBox="1">
            <a:spLocks noGrp="1"/>
          </p:cNvSpPr>
          <p:nvPr>
            <p:ph type="title"/>
          </p:nvPr>
        </p:nvSpPr>
        <p:spPr>
          <a:xfrm>
            <a:off x="304266" y="372725"/>
            <a:ext cx="8520600" cy="6450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Add and view rooms</a:t>
            </a:r>
            <a:endParaRPr/>
          </a:p>
        </p:txBody>
      </p:sp>
      <p:sp>
        <p:nvSpPr>
          <p:cNvPr id="228" name="Google Shape;228;p37"/>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800" dirty="0">
                <a:solidFill>
                  <a:schemeClr val="bg1"/>
                </a:solidFill>
              </a:rPr>
              <a:t>.</a:t>
            </a:r>
            <a:endParaRPr sz="800" dirty="0">
              <a:solidFill>
                <a:schemeClr val="bg1"/>
              </a:solidFill>
            </a:endParaRPr>
          </a:p>
        </p:txBody>
      </p:sp>
      <p:pic>
        <p:nvPicPr>
          <p:cNvPr id="2" name="Picture 1">
            <a:extLst>
              <a:ext uri="{FF2B5EF4-FFF2-40B4-BE49-F238E27FC236}">
                <a16:creationId xmlns:a16="http://schemas.microsoft.com/office/drawing/2014/main" id="{E93D03B9-9BDE-FEB0-4951-871693037AF8}"/>
              </a:ext>
            </a:extLst>
          </p:cNvPr>
          <p:cNvPicPr>
            <a:picLocks noChangeAspect="1"/>
          </p:cNvPicPr>
          <p:nvPr/>
        </p:nvPicPr>
        <p:blipFill>
          <a:blip r:embed="rId3"/>
          <a:stretch>
            <a:fillRect/>
          </a:stretch>
        </p:blipFill>
        <p:spPr>
          <a:xfrm>
            <a:off x="783290" y="947785"/>
            <a:ext cx="7873030" cy="3983165"/>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8"/>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Rise comment </a:t>
            </a:r>
            <a:endParaRPr/>
          </a:p>
        </p:txBody>
      </p:sp>
      <p:sp>
        <p:nvSpPr>
          <p:cNvPr id="235" name="Google Shape;235;p38"/>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36" name="Google Shape;236;p38"/>
          <p:cNvPicPr preferRelativeResize="0"/>
          <p:nvPr/>
        </p:nvPicPr>
        <p:blipFill>
          <a:blip r:embed="rId3">
            <a:alphaModFix/>
          </a:blip>
          <a:stretch>
            <a:fillRect/>
          </a:stretch>
        </p:blipFill>
        <p:spPr>
          <a:xfrm>
            <a:off x="311700" y="1104900"/>
            <a:ext cx="8520600" cy="358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Leave comment</a:t>
            </a:r>
            <a:endParaRPr/>
          </a:p>
        </p:txBody>
      </p:sp>
      <p:sp>
        <p:nvSpPr>
          <p:cNvPr id="242" name="Google Shape;242;p3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43" name="Google Shape;243;p39"/>
          <p:cNvPicPr preferRelativeResize="0"/>
          <p:nvPr/>
        </p:nvPicPr>
        <p:blipFill>
          <a:blip r:embed="rId3">
            <a:alphaModFix/>
          </a:blip>
          <a:stretch>
            <a:fillRect/>
          </a:stretch>
        </p:blipFill>
        <p:spPr>
          <a:xfrm>
            <a:off x="311700" y="1298075"/>
            <a:ext cx="8520600" cy="34727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View room details</a:t>
            </a:r>
            <a:endParaRPr/>
          </a:p>
        </p:txBody>
      </p:sp>
      <p:sp>
        <p:nvSpPr>
          <p:cNvPr id="249" name="Google Shape;249;p40"/>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screenshot of a computer&#10;&#10;Description automatically generated">
            <a:extLst>
              <a:ext uri="{FF2B5EF4-FFF2-40B4-BE49-F238E27FC236}">
                <a16:creationId xmlns:a16="http://schemas.microsoft.com/office/drawing/2014/main" id="{1467399D-A1EE-07FE-4A04-97C34DE306FA}"/>
              </a:ext>
            </a:extLst>
          </p:cNvPr>
          <p:cNvPicPr>
            <a:picLocks noChangeAspect="1"/>
          </p:cNvPicPr>
          <p:nvPr/>
        </p:nvPicPr>
        <p:blipFill>
          <a:blip r:embed="rId3"/>
          <a:stretch>
            <a:fillRect/>
          </a:stretch>
        </p:blipFill>
        <p:spPr>
          <a:xfrm>
            <a:off x="311700" y="1123632"/>
            <a:ext cx="8656572" cy="3498486"/>
          </a:xfrm>
          <a:prstGeom prst="rect">
            <a:avLst/>
          </a:prstGeom>
          <a:ln>
            <a:solidFill>
              <a:schemeClr val="tx1"/>
            </a:solid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                                 View rooms</a:t>
            </a:r>
            <a:endParaRPr dirty="0"/>
          </a:p>
        </p:txBody>
      </p:sp>
      <p:sp>
        <p:nvSpPr>
          <p:cNvPr id="256" name="Google Shape;256;p4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800" dirty="0">
                <a:solidFill>
                  <a:schemeClr val="bg1"/>
                </a:solidFill>
              </a:rPr>
              <a:t>.</a:t>
            </a:r>
            <a:endParaRPr sz="800" dirty="0">
              <a:solidFill>
                <a:schemeClr val="bg1"/>
              </a:solidFill>
            </a:endParaRPr>
          </a:p>
        </p:txBody>
      </p:sp>
      <p:pic>
        <p:nvPicPr>
          <p:cNvPr id="2" name="Picture 1">
            <a:extLst>
              <a:ext uri="{FF2B5EF4-FFF2-40B4-BE49-F238E27FC236}">
                <a16:creationId xmlns:a16="http://schemas.microsoft.com/office/drawing/2014/main" id="{E466F275-D542-B5B0-9F75-1D35AECCF025}"/>
              </a:ext>
            </a:extLst>
          </p:cNvPr>
          <p:cNvPicPr>
            <a:picLocks noChangeAspect="1"/>
          </p:cNvPicPr>
          <p:nvPr/>
        </p:nvPicPr>
        <p:blipFill>
          <a:blip r:embed="rId3"/>
          <a:stretch>
            <a:fillRect/>
          </a:stretch>
        </p:blipFill>
        <p:spPr>
          <a:xfrm>
            <a:off x="311699" y="885189"/>
            <a:ext cx="8520599" cy="4032853"/>
          </a:xfrm>
          <a:prstGeom prst="rect">
            <a:avLst/>
          </a:prstGeom>
          <a:ln>
            <a:solidFill>
              <a:schemeClr val="tx1"/>
            </a:solid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2"/>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Add polls</a:t>
            </a:r>
            <a:endParaRPr/>
          </a:p>
        </p:txBody>
      </p:sp>
      <p:sp>
        <p:nvSpPr>
          <p:cNvPr id="263" name="Google Shape;263;p42"/>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screenshot of a computer&#10;&#10;Description automatically generated">
            <a:extLst>
              <a:ext uri="{FF2B5EF4-FFF2-40B4-BE49-F238E27FC236}">
                <a16:creationId xmlns:a16="http://schemas.microsoft.com/office/drawing/2014/main" id="{87B2CA56-F08B-92F3-4E9D-916772486D35}"/>
              </a:ext>
            </a:extLst>
          </p:cNvPr>
          <p:cNvPicPr>
            <a:picLocks noChangeAspect="1"/>
          </p:cNvPicPr>
          <p:nvPr/>
        </p:nvPicPr>
        <p:blipFill>
          <a:blip r:embed="rId3"/>
          <a:stretch>
            <a:fillRect/>
          </a:stretch>
        </p:blipFill>
        <p:spPr>
          <a:xfrm>
            <a:off x="311700" y="952595"/>
            <a:ext cx="8580840" cy="3845174"/>
          </a:xfrm>
          <a:prstGeom prst="rect">
            <a:avLst/>
          </a:prstGeom>
          <a:ln>
            <a:solidFill>
              <a:schemeClr val="tx1"/>
            </a:solid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
        <p:cNvGrpSpPr/>
        <p:nvPr/>
      </p:nvGrpSpPr>
      <p:grpSpPr>
        <a:xfrm>
          <a:off x="0" y="0"/>
          <a:ext cx="0" cy="0"/>
          <a:chOff x="0" y="0"/>
          <a:chExt cx="0" cy="0"/>
        </a:xfrm>
      </p:grpSpPr>
      <p:pic>
        <p:nvPicPr>
          <p:cNvPr id="84" name="Picture 83">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86" name="Picture 85">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88" name="Oval 87">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0" name="Picture 89">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92" name="Picture 91">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4572000"/>
            <a:ext cx="745300" cy="571500"/>
          </a:xfrm>
          <a:prstGeom prst="rect">
            <a:avLst/>
          </a:prstGeom>
        </p:spPr>
      </p:pic>
      <p:sp>
        <p:nvSpPr>
          <p:cNvPr id="94" name="Rectangle 93">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6" name="Rectangle 95">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98" name="Rectangle 97">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0"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02" name="Freeform: Shape 101">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79" name="Google Shape;79;p15"/>
          <p:cNvSpPr txBox="1">
            <a:spLocks noGrp="1"/>
          </p:cNvSpPr>
          <p:nvPr>
            <p:ph type="body" idx="1"/>
          </p:nvPr>
        </p:nvSpPr>
        <p:spPr>
          <a:xfrm>
            <a:off x="827484" y="2072640"/>
            <a:ext cx="7743825" cy="261365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dirty="0">
                <a:sym typeface="Times New Roman"/>
              </a:rPr>
              <a:t>Room Members, who join based on their interests, drive the discussions. They can post text, images, videos, or links, allowing for rich interactions. For example, a student might share a video tutorial or post an academic article in a course Room. There is also a rating system where users can like or dislike posts to highlight valuable contributions.</a:t>
            </a:r>
          </a:p>
          <a:p>
            <a:pPr marL="0" lvl="0" indent="0" defTabSz="457200">
              <a:lnSpc>
                <a:spcPct val="90000"/>
              </a:lnSpc>
              <a:spcBef>
                <a:spcPts val="1000"/>
              </a:spcBef>
              <a:buSzPct val="80000"/>
              <a:buFont typeface="Wingdings 3" charset="2"/>
              <a:buChar char=""/>
            </a:pPr>
            <a:r>
              <a:rPr lang="en-US" dirty="0">
                <a:sym typeface="Times New Roman"/>
              </a:rPr>
              <a:t>In summary, the University Blog Platform provides an organized and interactive space for academic and extracurricular discussions. It uses clear roles, easy content-sharing options, and guidelines to encourage teamwork while keeping the community positive and respectful.</a:t>
            </a:r>
          </a:p>
          <a:p>
            <a:pPr marL="0" lvl="0" indent="0" defTabSz="457200">
              <a:lnSpc>
                <a:spcPct val="90000"/>
              </a:lnSpc>
              <a:spcBef>
                <a:spcPts val="1000"/>
              </a:spcBef>
              <a:buSzPct val="80000"/>
              <a:buFont typeface="Wingdings 3" charset="2"/>
              <a:buChar char=""/>
            </a:pPr>
            <a:endParaRPr lang="en-US" dirty="0"/>
          </a:p>
        </p:txBody>
      </p:sp>
    </p:spTree>
  </p:cSld>
  <p:clrMapOvr>
    <a:overrideClrMapping bg1="lt1" tx1="dk1" bg2="lt2" tx2="dk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Admin to view polls</a:t>
            </a:r>
            <a:endParaRPr/>
          </a:p>
        </p:txBody>
      </p:sp>
      <p:sp>
        <p:nvSpPr>
          <p:cNvPr id="270" name="Google Shape;270;p43"/>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screenshot of a computer&#10;&#10;Description automatically generated">
            <a:extLst>
              <a:ext uri="{FF2B5EF4-FFF2-40B4-BE49-F238E27FC236}">
                <a16:creationId xmlns:a16="http://schemas.microsoft.com/office/drawing/2014/main" id="{0A6B6F0A-66F2-BD25-4044-1C4B50793FBB}"/>
              </a:ext>
            </a:extLst>
          </p:cNvPr>
          <p:cNvPicPr>
            <a:picLocks noChangeAspect="1"/>
          </p:cNvPicPr>
          <p:nvPr/>
        </p:nvPicPr>
        <p:blipFill>
          <a:blip r:embed="rId3"/>
          <a:stretch>
            <a:fillRect/>
          </a:stretch>
        </p:blipFill>
        <p:spPr>
          <a:xfrm>
            <a:off x="227481" y="1017725"/>
            <a:ext cx="8689042" cy="3605919"/>
          </a:xfrm>
          <a:prstGeom prst="rect">
            <a:avLst/>
          </a:prstGeom>
          <a:ln>
            <a:solidFill>
              <a:schemeClr val="tx1"/>
            </a:solid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4"/>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             Admin to view member requests</a:t>
            </a:r>
            <a:endParaRPr dirty="0"/>
          </a:p>
        </p:txBody>
      </p:sp>
      <p:sp>
        <p:nvSpPr>
          <p:cNvPr id="277" name="Google Shape;277;p44"/>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Picture 1" descr="A screenshot of a computer&#10;&#10;Description automatically generated">
            <a:extLst>
              <a:ext uri="{FF2B5EF4-FFF2-40B4-BE49-F238E27FC236}">
                <a16:creationId xmlns:a16="http://schemas.microsoft.com/office/drawing/2014/main" id="{67C25B37-0AFE-F77D-75BF-5D3EC658903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9385" y="1140460"/>
            <a:ext cx="8625230" cy="3549824"/>
          </a:xfrm>
          <a:prstGeom prst="rect">
            <a:avLst/>
          </a:prstGeom>
          <a:ln>
            <a:solidFill>
              <a:schemeClr val="tx1"/>
            </a:solid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45"/>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t>                        Admin to view rooms</a:t>
            </a:r>
            <a:endParaRPr dirty="0"/>
          </a:p>
        </p:txBody>
      </p:sp>
      <p:sp>
        <p:nvSpPr>
          <p:cNvPr id="284" name="Google Shape;284;p45"/>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US" sz="800" dirty="0">
                <a:solidFill>
                  <a:schemeClr val="bg1"/>
                </a:solidFill>
              </a:rPr>
              <a:t>.</a:t>
            </a:r>
            <a:endParaRPr sz="800" dirty="0">
              <a:solidFill>
                <a:schemeClr val="bg1"/>
              </a:solidFill>
            </a:endParaRPr>
          </a:p>
        </p:txBody>
      </p:sp>
      <p:pic>
        <p:nvPicPr>
          <p:cNvPr id="3" name="Picture 2">
            <a:extLst>
              <a:ext uri="{FF2B5EF4-FFF2-40B4-BE49-F238E27FC236}">
                <a16:creationId xmlns:a16="http://schemas.microsoft.com/office/drawing/2014/main" id="{5A1D229C-BEC7-A871-9422-4BE413FF2C57}"/>
              </a:ext>
            </a:extLst>
          </p:cNvPr>
          <p:cNvPicPr>
            <a:picLocks noChangeAspect="1"/>
          </p:cNvPicPr>
          <p:nvPr/>
        </p:nvPicPr>
        <p:blipFill>
          <a:blip r:embed="rId3"/>
          <a:stretch>
            <a:fillRect/>
          </a:stretch>
        </p:blipFill>
        <p:spPr>
          <a:xfrm>
            <a:off x="840059" y="984608"/>
            <a:ext cx="7567962" cy="3862456"/>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289"/>
        <p:cNvGrpSpPr/>
        <p:nvPr/>
      </p:nvGrpSpPr>
      <p:grpSpPr>
        <a:xfrm>
          <a:off x="0" y="0"/>
          <a:ext cx="0" cy="0"/>
          <a:chOff x="0" y="0"/>
          <a:chExt cx="0" cy="0"/>
        </a:xfrm>
      </p:grpSpPr>
      <p:pic>
        <p:nvPicPr>
          <p:cNvPr id="296" name="Picture 295">
            <a:extLst>
              <a:ext uri="{FF2B5EF4-FFF2-40B4-BE49-F238E27FC236}">
                <a16:creationId xmlns:a16="http://schemas.microsoft.com/office/drawing/2014/main" id="{AA085689-791F-4B8F-9F30-12415B97D36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298" name="Picture 297">
            <a:extLst>
              <a:ext uri="{FF2B5EF4-FFF2-40B4-BE49-F238E27FC236}">
                <a16:creationId xmlns:a16="http://schemas.microsoft.com/office/drawing/2014/main" id="{AA3FED7F-6821-47C0-A464-E9278B24129E}"/>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300" name="Oval 299">
            <a:extLst>
              <a:ext uri="{FF2B5EF4-FFF2-40B4-BE49-F238E27FC236}">
                <a16:creationId xmlns:a16="http://schemas.microsoft.com/office/drawing/2014/main" id="{8F54B2FB-3F54-4350-8D1B-F86D677CA7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302" name="Picture 301">
            <a:extLst>
              <a:ext uri="{FF2B5EF4-FFF2-40B4-BE49-F238E27FC236}">
                <a16:creationId xmlns:a16="http://schemas.microsoft.com/office/drawing/2014/main" id="{561B34F5-88E5-4711-BC16-3005C29AD7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304" name="Picture 303">
            <a:extLst>
              <a:ext uri="{FF2B5EF4-FFF2-40B4-BE49-F238E27FC236}">
                <a16:creationId xmlns:a16="http://schemas.microsoft.com/office/drawing/2014/main" id="{4F3661D0-2268-4D3E-88BA-0647BCBE33A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6759" y="4572000"/>
            <a:ext cx="745300" cy="571500"/>
          </a:xfrm>
          <a:prstGeom prst="rect">
            <a:avLst/>
          </a:prstGeom>
        </p:spPr>
      </p:pic>
      <p:sp>
        <p:nvSpPr>
          <p:cNvPr id="306" name="Rectangle 305">
            <a:extLst>
              <a:ext uri="{FF2B5EF4-FFF2-40B4-BE49-F238E27FC236}">
                <a16:creationId xmlns:a16="http://schemas.microsoft.com/office/drawing/2014/main" id="{DDB56DB5-0324-4F79-9AB8-CB18C1DC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292" name="Picture 291" descr="Aerial view of a highway near the ocean">
            <a:extLst>
              <a:ext uri="{FF2B5EF4-FFF2-40B4-BE49-F238E27FC236}">
                <a16:creationId xmlns:a16="http://schemas.microsoft.com/office/drawing/2014/main" id="{C488C982-FC76-7E63-9CE8-08497F3E25E3}"/>
              </a:ext>
            </a:extLst>
          </p:cNvPr>
          <p:cNvPicPr>
            <a:picLocks noChangeAspect="1"/>
          </p:cNvPicPr>
          <p:nvPr/>
        </p:nvPicPr>
        <p:blipFill>
          <a:blip r:embed="rId8">
            <a:duotone>
              <a:prstClr val="black"/>
              <a:schemeClr val="accent5">
                <a:tint val="45000"/>
                <a:satMod val="400000"/>
              </a:schemeClr>
            </a:duotone>
            <a:alphaModFix amt="25000"/>
          </a:blip>
          <a:srcRect t="25000"/>
          <a:stretch/>
        </p:blipFill>
        <p:spPr>
          <a:xfrm>
            <a:off x="20" y="10"/>
            <a:ext cx="9143980" cy="5143490"/>
          </a:xfrm>
          <a:prstGeom prst="rect">
            <a:avLst/>
          </a:prstGeom>
        </p:spPr>
      </p:pic>
      <p:sp>
        <p:nvSpPr>
          <p:cNvPr id="290" name="Google Shape;290;p46"/>
          <p:cNvSpPr txBox="1">
            <a:spLocks noGrp="1"/>
          </p:cNvSpPr>
          <p:nvPr>
            <p:ph type="title"/>
          </p:nvPr>
        </p:nvSpPr>
        <p:spPr>
          <a:xfrm>
            <a:off x="866216" y="1085850"/>
            <a:ext cx="6619243" cy="2497185"/>
          </a:xfrm>
          <a:prstGeom prst="rect">
            <a:avLst/>
          </a:prstGeom>
        </p:spPr>
        <p:txBody>
          <a:bodyPr spcFirstLastPara="1" vert="horz" lIns="91440" tIns="45720" rIns="91440" bIns="45720" rtlCol="0" anchor="b" anchorCtr="0">
            <a:normAutofit/>
          </a:bodyPr>
          <a:lstStyle/>
          <a:p>
            <a:pPr marL="0" lvl="0" indent="0" defTabSz="457200">
              <a:spcBef>
                <a:spcPct val="0"/>
              </a:spcBef>
              <a:spcAft>
                <a:spcPts val="0"/>
              </a:spcAft>
            </a:pPr>
            <a:r>
              <a:rPr lang="en-US" sz="7200"/>
              <a:t>                             Thank you </a:t>
            </a:r>
          </a:p>
        </p:txBody>
      </p:sp>
      <p:sp>
        <p:nvSpPr>
          <p:cNvPr id="308" name="Rectangle 307">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3"/>
        <p:cNvGrpSpPr/>
        <p:nvPr/>
      </p:nvGrpSpPr>
      <p:grpSpPr>
        <a:xfrm>
          <a:off x="0" y="0"/>
          <a:ext cx="0" cy="0"/>
          <a:chOff x="0" y="0"/>
          <a:chExt cx="0" cy="0"/>
        </a:xfrm>
      </p:grpSpPr>
      <p:pic>
        <p:nvPicPr>
          <p:cNvPr id="90" name="Picture 89">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2" name="Picture 91">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4" name="Oval 93">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96" name="Picture 95">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98" name="Picture 97">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4572000"/>
            <a:ext cx="745300" cy="571500"/>
          </a:xfrm>
          <a:prstGeom prst="rect">
            <a:avLst/>
          </a:prstGeom>
        </p:spPr>
      </p:pic>
      <p:sp>
        <p:nvSpPr>
          <p:cNvPr id="100" name="Rectangle 99">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2" name="Rectangle 101">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4" name="Rectangle 103">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6"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08" name="Freeform: Shape 107">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84" name="Google Shape;84;p16"/>
          <p:cNvSpPr txBox="1">
            <a:spLocks noGrp="1"/>
          </p:cNvSpPr>
          <p:nvPr>
            <p:ph type="title"/>
          </p:nvPr>
        </p:nvSpPr>
        <p:spPr>
          <a:xfrm>
            <a:off x="827484" y="339538"/>
            <a:ext cx="6710641" cy="1050398"/>
          </a:xfrm>
          <a:prstGeom prst="rect">
            <a:avLst/>
          </a:prstGeom>
        </p:spPr>
        <p:txBody>
          <a:bodyPr spcFirstLastPara="1" vert="horz" lIns="91440" tIns="45720" rIns="91440" bIns="45720" rtlCol="0" anchor="ctr" anchorCtr="0">
            <a:normAutofit/>
          </a:bodyPr>
          <a:lstStyle/>
          <a:p>
            <a:pPr marL="0" lvl="0" indent="0" defTabSz="457200">
              <a:spcBef>
                <a:spcPct val="0"/>
              </a:spcBef>
              <a:spcAft>
                <a:spcPts val="0"/>
              </a:spcAft>
              <a:buSzPct val="45412"/>
            </a:pPr>
            <a:r>
              <a:rPr lang="en-US" sz="4200">
                <a:solidFill>
                  <a:srgbClr val="FFFFFF"/>
                </a:solidFill>
              </a:rPr>
              <a:t>Database description:</a:t>
            </a:r>
          </a:p>
        </p:txBody>
      </p:sp>
      <p:sp>
        <p:nvSpPr>
          <p:cNvPr id="85" name="Google Shape;85;p16"/>
          <p:cNvSpPr txBox="1">
            <a:spLocks noGrp="1"/>
          </p:cNvSpPr>
          <p:nvPr>
            <p:ph type="body" idx="1"/>
          </p:nvPr>
        </p:nvSpPr>
        <p:spPr>
          <a:xfrm>
            <a:off x="827484" y="2072640"/>
            <a:ext cx="6709905" cy="2613659"/>
          </a:xfrm>
          <a:prstGeom prst="rect">
            <a:avLst/>
          </a:prstGeom>
        </p:spPr>
        <p:txBody>
          <a:bodyPr spcFirstLastPara="1" vert="horz" lIns="91440" tIns="45720" rIns="91440" bIns="45720" rtlCol="0" anchorCtr="0">
            <a:normAutofit/>
          </a:bodyPr>
          <a:lstStyle/>
          <a:p>
            <a:pPr marL="0" lvl="0" indent="0" defTabSz="457200">
              <a:lnSpc>
                <a:spcPct val="90000"/>
              </a:lnSpc>
              <a:spcBef>
                <a:spcPts val="1000"/>
              </a:spcBef>
              <a:buSzPct val="80000"/>
              <a:buFont typeface="Wingdings 3" charset="2"/>
              <a:buChar char=""/>
            </a:pPr>
            <a:r>
              <a:rPr lang="en-US" sz="900" dirty="0">
                <a:sym typeface="Times New Roman"/>
              </a:rPr>
              <a:t>In this University Blog Platform we have seven collections: admin, </a:t>
            </a:r>
            <a:r>
              <a:rPr lang="en-US" sz="900" dirty="0" err="1">
                <a:sym typeface="Times New Roman"/>
              </a:rPr>
              <a:t>room_category</a:t>
            </a:r>
            <a:r>
              <a:rPr lang="en-US" sz="900" dirty="0">
                <a:sym typeface="Times New Roman"/>
              </a:rPr>
              <a:t>, room, </a:t>
            </a:r>
            <a:r>
              <a:rPr lang="en-US" sz="900" dirty="0" err="1">
                <a:sym typeface="Times New Roman"/>
              </a:rPr>
              <a:t>room_members</a:t>
            </a:r>
            <a:r>
              <a:rPr lang="en-US" sz="900" dirty="0">
                <a:sym typeface="Times New Roman"/>
              </a:rPr>
              <a:t>, member, polls and post collections.</a:t>
            </a:r>
          </a:p>
          <a:p>
            <a:pPr marL="0" lvl="0" indent="0" defTabSz="457200">
              <a:lnSpc>
                <a:spcPct val="90000"/>
              </a:lnSpc>
              <a:spcBef>
                <a:spcPts val="1000"/>
              </a:spcBef>
              <a:buSzPct val="80000"/>
              <a:buFont typeface="Wingdings 3" charset="2"/>
              <a:buChar char=""/>
            </a:pPr>
            <a:r>
              <a:rPr lang="en-US" sz="900" dirty="0">
                <a:sym typeface="Times New Roman"/>
              </a:rPr>
              <a:t>The admin collection is made to support admin. Such users manage the entire platform, and each admin has a unique </a:t>
            </a:r>
            <a:r>
              <a:rPr lang="en-US" sz="900" dirty="0" err="1">
                <a:sym typeface="Times New Roman"/>
              </a:rPr>
              <a:t>admin_id</a:t>
            </a:r>
            <a:r>
              <a:rPr lang="en-US" sz="900" dirty="0">
                <a:sym typeface="Times New Roman"/>
              </a:rPr>
              <a:t> detected through the username and password. These details will be stored in the admin collection.</a:t>
            </a:r>
          </a:p>
          <a:p>
            <a:pPr marL="0" lvl="0" indent="0" defTabSz="457200">
              <a:lnSpc>
                <a:spcPct val="90000"/>
              </a:lnSpc>
              <a:spcBef>
                <a:spcPts val="1000"/>
              </a:spcBef>
              <a:buSzPct val="80000"/>
              <a:buFont typeface="Wingdings 3" charset="2"/>
              <a:buChar char=""/>
            </a:pPr>
            <a:r>
              <a:rPr lang="en-US" sz="900" dirty="0">
                <a:sym typeface="Times New Roman"/>
              </a:rPr>
              <a:t>The </a:t>
            </a:r>
            <a:r>
              <a:rPr lang="en-US" sz="900" dirty="0" err="1">
                <a:sym typeface="Times New Roman"/>
              </a:rPr>
              <a:t>room_member</a:t>
            </a:r>
            <a:r>
              <a:rPr lang="en-US" sz="900" dirty="0">
                <a:sym typeface="Times New Roman"/>
              </a:rPr>
              <a:t> will register on the website with his details, like </a:t>
            </a:r>
            <a:r>
              <a:rPr lang="en-US" sz="900" dirty="0" err="1">
                <a:sym typeface="Times New Roman"/>
              </a:rPr>
              <a:t>owner_name</a:t>
            </a:r>
            <a:r>
              <a:rPr lang="en-US" sz="900" dirty="0">
                <a:sym typeface="Times New Roman"/>
              </a:rPr>
              <a:t>, email, phone, password, state, city, </a:t>
            </a:r>
            <a:r>
              <a:rPr lang="en-US" sz="900" dirty="0" err="1">
                <a:sym typeface="Times New Roman"/>
              </a:rPr>
              <a:t>zip_code</a:t>
            </a:r>
            <a:r>
              <a:rPr lang="en-US" sz="900" dirty="0">
                <a:sym typeface="Times New Roman"/>
              </a:rPr>
              <a:t> and members[ ]. This data will be stored in the </a:t>
            </a:r>
            <a:r>
              <a:rPr lang="en-US" sz="900" dirty="0" err="1">
                <a:sym typeface="Times New Roman"/>
              </a:rPr>
              <a:t>room_member</a:t>
            </a:r>
            <a:r>
              <a:rPr lang="en-US" sz="900" dirty="0">
                <a:sym typeface="Times New Roman"/>
              </a:rPr>
              <a:t> collection. After registration, the </a:t>
            </a:r>
            <a:r>
              <a:rPr lang="en-US" sz="900" dirty="0" err="1">
                <a:sym typeface="Times New Roman"/>
              </a:rPr>
              <a:t>room_member</a:t>
            </a:r>
            <a:r>
              <a:rPr lang="en-US" sz="900" dirty="0">
                <a:sym typeface="Times New Roman"/>
              </a:rPr>
              <a:t>  will be logged into the website with a registered email and password.</a:t>
            </a:r>
          </a:p>
          <a:p>
            <a:pPr marL="0" lvl="0" indent="0" defTabSz="457200">
              <a:lnSpc>
                <a:spcPct val="90000"/>
              </a:lnSpc>
              <a:spcBef>
                <a:spcPts val="1000"/>
              </a:spcBef>
              <a:buSzPct val="80000"/>
              <a:buFont typeface="Wingdings 3" charset="2"/>
              <a:buChar char=""/>
            </a:pPr>
            <a:r>
              <a:rPr lang="en-US" sz="900" dirty="0">
                <a:sym typeface="Times New Roman"/>
              </a:rPr>
              <a:t>The admin can add the </a:t>
            </a:r>
            <a:r>
              <a:rPr lang="en-US" sz="900" dirty="0" err="1">
                <a:sym typeface="Times New Roman"/>
              </a:rPr>
              <a:t>room_categories</a:t>
            </a:r>
            <a:r>
              <a:rPr lang="en-US" sz="900" dirty="0">
                <a:sym typeface="Times New Roman"/>
              </a:rPr>
              <a:t> with </a:t>
            </a:r>
            <a:r>
              <a:rPr lang="en-US" sz="900" dirty="0" err="1">
                <a:sym typeface="Times New Roman"/>
              </a:rPr>
              <a:t>room_category</a:t>
            </a:r>
            <a:r>
              <a:rPr lang="en-US" sz="900" dirty="0">
                <a:sym typeface="Times New Roman"/>
              </a:rPr>
              <a:t>. This  data will be stored in the </a:t>
            </a:r>
            <a:r>
              <a:rPr lang="en-US" sz="900" dirty="0" err="1">
                <a:sym typeface="Times New Roman"/>
              </a:rPr>
              <a:t>room_categories</a:t>
            </a:r>
            <a:r>
              <a:rPr lang="en-US" sz="900" dirty="0">
                <a:sym typeface="Times New Roman"/>
              </a:rPr>
              <a:t> collection.</a:t>
            </a:r>
          </a:p>
          <a:p>
            <a:pPr marL="0" lvl="0" indent="0" defTabSz="457200">
              <a:lnSpc>
                <a:spcPct val="90000"/>
              </a:lnSpc>
              <a:spcBef>
                <a:spcPts val="1000"/>
              </a:spcBef>
              <a:buSzPct val="80000"/>
              <a:buFont typeface="Wingdings 3" charset="2"/>
              <a:buChar char=""/>
            </a:pPr>
            <a:r>
              <a:rPr lang="en-US" sz="900" dirty="0">
                <a:sym typeface="Times New Roman"/>
              </a:rPr>
              <a:t>After that the admin will add the rooms based on room categories with details like </a:t>
            </a:r>
            <a:r>
              <a:rPr lang="en-US" sz="900" dirty="0" err="1">
                <a:sym typeface="Times New Roman"/>
              </a:rPr>
              <a:t>room_title</a:t>
            </a:r>
            <a:r>
              <a:rPr lang="en-US" sz="900" dirty="0">
                <a:sym typeface="Times New Roman"/>
              </a:rPr>
              <a:t>, description, </a:t>
            </a:r>
            <a:r>
              <a:rPr lang="en-US" sz="900" dirty="0" err="1">
                <a:sym typeface="Times New Roman"/>
              </a:rPr>
              <a:t>created_on</a:t>
            </a:r>
            <a:r>
              <a:rPr lang="en-US" sz="900" dirty="0">
                <a:sym typeface="Times New Roman"/>
              </a:rPr>
              <a:t>, </a:t>
            </a:r>
            <a:r>
              <a:rPr lang="en-US" sz="900" dirty="0" err="1">
                <a:sym typeface="Times New Roman"/>
              </a:rPr>
              <a:t>created_by</a:t>
            </a:r>
            <a:r>
              <a:rPr lang="en-US" sz="900" dirty="0">
                <a:sym typeface="Times New Roman"/>
              </a:rPr>
              <a:t>, status and by selecting </a:t>
            </a:r>
            <a:r>
              <a:rPr lang="en-US" sz="900" dirty="0" err="1">
                <a:sym typeface="Times New Roman"/>
              </a:rPr>
              <a:t>room_member</a:t>
            </a:r>
            <a:r>
              <a:rPr lang="en-US" sz="900" dirty="0">
                <a:sym typeface="Times New Roman"/>
              </a:rPr>
              <a:t>. Here the </a:t>
            </a:r>
            <a:r>
              <a:rPr lang="en-US" sz="900" dirty="0" err="1">
                <a:sym typeface="Times New Roman"/>
              </a:rPr>
              <a:t>room_category_id</a:t>
            </a:r>
            <a:r>
              <a:rPr lang="en-US" sz="900" dirty="0">
                <a:sym typeface="Times New Roman"/>
              </a:rPr>
              <a:t> and </a:t>
            </a:r>
            <a:r>
              <a:rPr lang="en-US" sz="900" dirty="0" err="1">
                <a:sym typeface="Times New Roman"/>
              </a:rPr>
              <a:t>room_member_ids</a:t>
            </a:r>
            <a:r>
              <a:rPr lang="en-US" sz="900" dirty="0">
                <a:sym typeface="Times New Roman"/>
              </a:rPr>
              <a:t>  are the reference keys. This data will be stored in the rooms collection.</a:t>
            </a:r>
          </a:p>
          <a:p>
            <a:pPr marL="0" lvl="0" indent="0" defTabSz="457200">
              <a:lnSpc>
                <a:spcPct val="90000"/>
              </a:lnSpc>
              <a:spcBef>
                <a:spcPts val="1000"/>
              </a:spcBef>
              <a:buSzPct val="80000"/>
              <a:buFont typeface="Wingdings 3" charset="2"/>
              <a:buChar char=""/>
            </a:pPr>
            <a:endParaRPr lang="en-US" sz="900" dirty="0"/>
          </a:p>
        </p:txBody>
      </p:sp>
    </p:spTree>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pic>
        <p:nvPicPr>
          <p:cNvPr id="95" name="Picture 94">
            <a:extLst>
              <a:ext uri="{FF2B5EF4-FFF2-40B4-BE49-F238E27FC236}">
                <a16:creationId xmlns:a16="http://schemas.microsoft.com/office/drawing/2014/main" id="{5D2D844C-AB64-4A03-80BE-33212E61DD0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97" name="Picture 96">
            <a:extLst>
              <a:ext uri="{FF2B5EF4-FFF2-40B4-BE49-F238E27FC236}">
                <a16:creationId xmlns:a16="http://schemas.microsoft.com/office/drawing/2014/main" id="{CAAD0E9B-89C2-4268-98B4-BA7BFFF2C70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99" name="Oval 98">
            <a:extLst>
              <a:ext uri="{FF2B5EF4-FFF2-40B4-BE49-F238E27FC236}">
                <a16:creationId xmlns:a16="http://schemas.microsoft.com/office/drawing/2014/main" id="{1653AB08-C531-42A8-AA8D-C2ABAE87CC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1" name="Picture 100">
            <a:extLst>
              <a:ext uri="{FF2B5EF4-FFF2-40B4-BE49-F238E27FC236}">
                <a16:creationId xmlns:a16="http://schemas.microsoft.com/office/drawing/2014/main" id="{72E47EEC-33C8-4EC3-8BFC-BB02B4171F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3" name="Picture 102">
            <a:extLst>
              <a:ext uri="{FF2B5EF4-FFF2-40B4-BE49-F238E27FC236}">
                <a16:creationId xmlns:a16="http://schemas.microsoft.com/office/drawing/2014/main" id="{A8BC9CC6-50D5-4C61-9EDE-315A1B5F14E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6456759" y="4572000"/>
            <a:ext cx="745300" cy="571500"/>
          </a:xfrm>
          <a:prstGeom prst="rect">
            <a:avLst/>
          </a:prstGeom>
        </p:spPr>
      </p:pic>
      <p:sp>
        <p:nvSpPr>
          <p:cNvPr id="105" name="Rectangle 104">
            <a:extLst>
              <a:ext uri="{FF2B5EF4-FFF2-40B4-BE49-F238E27FC236}">
                <a16:creationId xmlns:a16="http://schemas.microsoft.com/office/drawing/2014/main" id="{CED2641B-4430-4CF4-89AB-3FADDD630F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7" name="Rectangle 106">
            <a:extLst>
              <a:ext uri="{FF2B5EF4-FFF2-40B4-BE49-F238E27FC236}">
                <a16:creationId xmlns:a16="http://schemas.microsoft.com/office/drawing/2014/main" id="{74CD14DB-BB81-479F-A1FC-1C75640E9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109" name="Rectangle 108">
            <a:extLst>
              <a:ext uri="{FF2B5EF4-FFF2-40B4-BE49-F238E27FC236}">
                <a16:creationId xmlns:a16="http://schemas.microsoft.com/office/drawing/2014/main" id="{C943A91B-7CA7-4592-A975-73B1BF8C4C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1" name="Freeform 7">
            <a:extLst>
              <a:ext uri="{FF2B5EF4-FFF2-40B4-BE49-F238E27FC236}">
                <a16:creationId xmlns:a16="http://schemas.microsoft.com/office/drawing/2014/main" id="{EC471314-E46A-414B-8D91-74880E84F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39954" y="1095172"/>
            <a:ext cx="2604045" cy="619449"/>
          </a:xfrm>
          <a:custGeom>
            <a:avLst/>
            <a:gdLst>
              <a:gd name="connsiteX0" fmla="*/ 3470310 w 3472060"/>
              <a:gd name="connsiteY0" fmla="*/ 0 h 825932"/>
              <a:gd name="connsiteX1" fmla="*/ 3472060 w 3472060"/>
              <a:gd name="connsiteY1" fmla="*/ 12850 h 825932"/>
              <a:gd name="connsiteX2" fmla="*/ 3472060 w 3472060"/>
              <a:gd name="connsiteY2" fmla="*/ 480529 h 825932"/>
              <a:gd name="connsiteX3" fmla="*/ 3363699 w 3472060"/>
              <a:gd name="connsiteY3" fmla="*/ 498471 h 825932"/>
              <a:gd name="connsiteX4" fmla="*/ 42060 w 3472060"/>
              <a:gd name="connsiteY4" fmla="*/ 824486 h 825932"/>
              <a:gd name="connsiteX5" fmla="*/ 0 w 3472060"/>
              <a:gd name="connsiteY5" fmla="*/ 758452 h 825932"/>
              <a:gd name="connsiteX6" fmla="*/ 188014 w 3472060"/>
              <a:gd name="connsiteY6" fmla="*/ 735602 h 825932"/>
              <a:gd name="connsiteX7" fmla="*/ 284087 w 3472060"/>
              <a:gd name="connsiteY7" fmla="*/ 722590 h 825932"/>
              <a:gd name="connsiteX8" fmla="*/ 382288 w 3472060"/>
              <a:gd name="connsiteY8" fmla="*/ 709392 h 825932"/>
              <a:gd name="connsiteX9" fmla="*/ 481858 w 3472060"/>
              <a:gd name="connsiteY9" fmla="*/ 695774 h 825932"/>
              <a:gd name="connsiteX10" fmla="*/ 581897 w 3472060"/>
              <a:gd name="connsiteY10" fmla="*/ 680711 h 825932"/>
              <a:gd name="connsiteX11" fmla="*/ 683670 w 3472060"/>
              <a:gd name="connsiteY11" fmla="*/ 665256 h 825932"/>
              <a:gd name="connsiteX12" fmla="*/ 787206 w 3472060"/>
              <a:gd name="connsiteY12" fmla="*/ 649587 h 825932"/>
              <a:gd name="connsiteX13" fmla="*/ 892019 w 3472060"/>
              <a:gd name="connsiteY13" fmla="*/ 632968 h 825932"/>
              <a:gd name="connsiteX14" fmla="*/ 997620 w 3472060"/>
              <a:gd name="connsiteY14" fmla="*/ 614667 h 825932"/>
              <a:gd name="connsiteX15" fmla="*/ 1104727 w 3472060"/>
              <a:gd name="connsiteY15" fmla="*/ 596741 h 825932"/>
              <a:gd name="connsiteX16" fmla="*/ 1212669 w 3472060"/>
              <a:gd name="connsiteY16" fmla="*/ 577397 h 825932"/>
              <a:gd name="connsiteX17" fmla="*/ 1321506 w 3472060"/>
              <a:gd name="connsiteY17" fmla="*/ 556988 h 825932"/>
              <a:gd name="connsiteX18" fmla="*/ 1430709 w 3472060"/>
              <a:gd name="connsiteY18" fmla="*/ 536607 h 825932"/>
              <a:gd name="connsiteX19" fmla="*/ 1541050 w 3472060"/>
              <a:gd name="connsiteY19" fmla="*/ 514481 h 825932"/>
              <a:gd name="connsiteX20" fmla="*/ 1652805 w 3472060"/>
              <a:gd name="connsiteY20" fmla="*/ 492202 h 825932"/>
              <a:gd name="connsiteX21" fmla="*/ 1763708 w 3472060"/>
              <a:gd name="connsiteY21" fmla="*/ 469161 h 825932"/>
              <a:gd name="connsiteX22" fmla="*/ 1875795 w 3472060"/>
              <a:gd name="connsiteY22" fmla="*/ 444641 h 825932"/>
              <a:gd name="connsiteX23" fmla="*/ 1989128 w 3472060"/>
              <a:gd name="connsiteY23" fmla="*/ 418995 h 825932"/>
              <a:gd name="connsiteX24" fmla="*/ 2102476 w 3472060"/>
              <a:gd name="connsiteY24" fmla="*/ 393438 h 825932"/>
              <a:gd name="connsiteX25" fmla="*/ 2215549 w 3472060"/>
              <a:gd name="connsiteY25" fmla="*/ 366291 h 825932"/>
              <a:gd name="connsiteX26" fmla="*/ 2330490 w 3472060"/>
              <a:gd name="connsiteY26" fmla="*/ 337455 h 825932"/>
              <a:gd name="connsiteX27" fmla="*/ 2443333 w 3472060"/>
              <a:gd name="connsiteY27" fmla="*/ 308983 h 825932"/>
              <a:gd name="connsiteX28" fmla="*/ 2558014 w 3472060"/>
              <a:gd name="connsiteY28" fmla="*/ 278646 h 825932"/>
              <a:gd name="connsiteX29" fmla="*/ 2673621 w 3472060"/>
              <a:gd name="connsiteY29" fmla="*/ 247421 h 825932"/>
              <a:gd name="connsiteX30" fmla="*/ 2787008 w 3472060"/>
              <a:gd name="connsiteY30" fmla="*/ 215853 h 825932"/>
              <a:gd name="connsiteX31" fmla="*/ 2901442 w 3472060"/>
              <a:gd name="connsiteY31" fmla="*/ 182011 h 825932"/>
              <a:gd name="connsiteX32" fmla="*/ 3015722 w 3472060"/>
              <a:gd name="connsiteY32" fmla="*/ 147286 h 825932"/>
              <a:gd name="connsiteX33" fmla="*/ 3130018 w 3472060"/>
              <a:gd name="connsiteY33" fmla="*/ 112649 h 825932"/>
              <a:gd name="connsiteX34" fmla="*/ 3243551 w 3472060"/>
              <a:gd name="connsiteY34" fmla="*/ 75688 h 825932"/>
              <a:gd name="connsiteX35" fmla="*/ 3356992 w 3472060"/>
              <a:gd name="connsiteY35" fmla="*/ 38197 h 825932"/>
              <a:gd name="connsiteX36" fmla="*/ 3470310 w 3472060"/>
              <a:gd name="connsiteY36" fmla="*/ 0 h 825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72060" h="825932">
                <a:moveTo>
                  <a:pt x="3470310" y="0"/>
                </a:moveTo>
                <a:lnTo>
                  <a:pt x="3472060" y="12850"/>
                </a:lnTo>
                <a:lnTo>
                  <a:pt x="3472060" y="480529"/>
                </a:lnTo>
                <a:lnTo>
                  <a:pt x="3363699" y="498471"/>
                </a:lnTo>
                <a:cubicBezTo>
                  <a:pt x="2435623" y="645518"/>
                  <a:pt x="603076" y="844866"/>
                  <a:pt x="42060" y="824486"/>
                </a:cubicBezTo>
                <a:cubicBezTo>
                  <a:pt x="28151" y="802425"/>
                  <a:pt x="13909" y="780513"/>
                  <a:pt x="0" y="758452"/>
                </a:cubicBezTo>
                <a:lnTo>
                  <a:pt x="188014" y="735602"/>
                </a:lnTo>
                <a:lnTo>
                  <a:pt x="284087" y="722590"/>
                </a:lnTo>
                <a:lnTo>
                  <a:pt x="382288" y="709392"/>
                </a:lnTo>
                <a:lnTo>
                  <a:pt x="481858" y="695774"/>
                </a:lnTo>
                <a:lnTo>
                  <a:pt x="581897" y="680711"/>
                </a:lnTo>
                <a:lnTo>
                  <a:pt x="683670" y="665256"/>
                </a:lnTo>
                <a:lnTo>
                  <a:pt x="787206" y="649587"/>
                </a:lnTo>
                <a:lnTo>
                  <a:pt x="892019" y="632968"/>
                </a:lnTo>
                <a:lnTo>
                  <a:pt x="997620" y="614667"/>
                </a:lnTo>
                <a:lnTo>
                  <a:pt x="1104727" y="596741"/>
                </a:lnTo>
                <a:lnTo>
                  <a:pt x="1212669" y="577397"/>
                </a:lnTo>
                <a:lnTo>
                  <a:pt x="1321506" y="556988"/>
                </a:lnTo>
                <a:lnTo>
                  <a:pt x="1430709" y="536607"/>
                </a:lnTo>
                <a:lnTo>
                  <a:pt x="1541050" y="514481"/>
                </a:lnTo>
                <a:lnTo>
                  <a:pt x="1652805" y="492202"/>
                </a:lnTo>
                <a:lnTo>
                  <a:pt x="1763708" y="469161"/>
                </a:lnTo>
                <a:lnTo>
                  <a:pt x="1875795" y="444641"/>
                </a:lnTo>
                <a:lnTo>
                  <a:pt x="1989128" y="418995"/>
                </a:lnTo>
                <a:lnTo>
                  <a:pt x="2102476" y="393438"/>
                </a:lnTo>
                <a:lnTo>
                  <a:pt x="2215549" y="366291"/>
                </a:lnTo>
                <a:lnTo>
                  <a:pt x="2330490" y="337455"/>
                </a:lnTo>
                <a:lnTo>
                  <a:pt x="2443333" y="308983"/>
                </a:lnTo>
                <a:lnTo>
                  <a:pt x="2558014" y="278646"/>
                </a:lnTo>
                <a:lnTo>
                  <a:pt x="2673621" y="247421"/>
                </a:lnTo>
                <a:lnTo>
                  <a:pt x="2787008" y="215853"/>
                </a:lnTo>
                <a:lnTo>
                  <a:pt x="2901442" y="182011"/>
                </a:lnTo>
                <a:lnTo>
                  <a:pt x="3015722" y="147286"/>
                </a:lnTo>
                <a:lnTo>
                  <a:pt x="3130018" y="112649"/>
                </a:lnTo>
                <a:lnTo>
                  <a:pt x="3243551" y="75688"/>
                </a:lnTo>
                <a:lnTo>
                  <a:pt x="3356992" y="38197"/>
                </a:lnTo>
                <a:lnTo>
                  <a:pt x="3470310" y="0"/>
                </a:lnTo>
                <a:close/>
              </a:path>
            </a:pathLst>
          </a:custGeom>
          <a:solidFill>
            <a:schemeClr val="bg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entury Gothic" panose="020B0502020202020204"/>
              <a:ea typeface="+mn-ea"/>
              <a:cs typeface="+mn-cs"/>
            </a:endParaRPr>
          </a:p>
        </p:txBody>
      </p:sp>
      <p:sp useBgFill="1">
        <p:nvSpPr>
          <p:cNvPr id="113" name="Freeform: Shape 112">
            <a:extLst>
              <a:ext uri="{FF2B5EF4-FFF2-40B4-BE49-F238E27FC236}">
                <a16:creationId xmlns:a16="http://schemas.microsoft.com/office/drawing/2014/main" id="{6A681326-1C9D-44A3-A627-3871BDAE41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0" y="1321550"/>
            <a:ext cx="9144313" cy="3821950"/>
          </a:xfrm>
          <a:custGeom>
            <a:avLst/>
            <a:gdLst>
              <a:gd name="connsiteX0" fmla="*/ 0 w 12192417"/>
              <a:gd name="connsiteY0" fmla="*/ 0 h 5095933"/>
              <a:gd name="connsiteX1" fmla="*/ 71931 w 12192417"/>
              <a:gd name="connsiteY1" fmla="*/ 12261 h 5095933"/>
              <a:gd name="connsiteX2" fmla="*/ 282848 w 12192417"/>
              <a:gd name="connsiteY2" fmla="*/ 48343 h 5095933"/>
              <a:gd name="connsiteX3" fmla="*/ 436463 w 12192417"/>
              <a:gd name="connsiteY3" fmla="*/ 73565 h 5095933"/>
              <a:gd name="connsiteX4" fmla="*/ 619338 w 12192417"/>
              <a:gd name="connsiteY4" fmla="*/ 100188 h 5095933"/>
              <a:gd name="connsiteX5" fmla="*/ 836350 w 12192417"/>
              <a:gd name="connsiteY5" fmla="*/ 132066 h 5095933"/>
              <a:gd name="connsiteX6" fmla="*/ 1076527 w 12192417"/>
              <a:gd name="connsiteY6" fmla="*/ 165696 h 5095933"/>
              <a:gd name="connsiteX7" fmla="*/ 1347183 w 12192417"/>
              <a:gd name="connsiteY7" fmla="*/ 201077 h 5095933"/>
              <a:gd name="connsiteX8" fmla="*/ 1642222 w 12192417"/>
              <a:gd name="connsiteY8" fmla="*/ 238560 h 5095933"/>
              <a:gd name="connsiteX9" fmla="*/ 1962863 w 12192417"/>
              <a:gd name="connsiteY9" fmla="*/ 276043 h 5095933"/>
              <a:gd name="connsiteX10" fmla="*/ 2304231 w 12192417"/>
              <a:gd name="connsiteY10" fmla="*/ 314227 h 5095933"/>
              <a:gd name="connsiteX11" fmla="*/ 2672420 w 12192417"/>
              <a:gd name="connsiteY11" fmla="*/ 349608 h 5095933"/>
              <a:gd name="connsiteX12" fmla="*/ 3057677 w 12192417"/>
              <a:gd name="connsiteY12" fmla="*/ 383588 h 5095933"/>
              <a:gd name="connsiteX13" fmla="*/ 3464880 w 12192417"/>
              <a:gd name="connsiteY13" fmla="*/ 414415 h 5095933"/>
              <a:gd name="connsiteX14" fmla="*/ 3889151 w 12192417"/>
              <a:gd name="connsiteY14" fmla="*/ 443841 h 5095933"/>
              <a:gd name="connsiteX15" fmla="*/ 4331709 w 12192417"/>
              <a:gd name="connsiteY15" fmla="*/ 471515 h 5095933"/>
              <a:gd name="connsiteX16" fmla="*/ 4558475 w 12192417"/>
              <a:gd name="connsiteY16" fmla="*/ 481324 h 5095933"/>
              <a:gd name="connsiteX17" fmla="*/ 4790117 w 12192417"/>
              <a:gd name="connsiteY17" fmla="*/ 492183 h 5095933"/>
              <a:gd name="connsiteX18" fmla="*/ 5025417 w 12192417"/>
              <a:gd name="connsiteY18" fmla="*/ 502342 h 5095933"/>
              <a:gd name="connsiteX19" fmla="*/ 5261936 w 12192417"/>
              <a:gd name="connsiteY19" fmla="*/ 508998 h 5095933"/>
              <a:gd name="connsiteX20" fmla="*/ 5503331 w 12192417"/>
              <a:gd name="connsiteY20" fmla="*/ 514953 h 5095933"/>
              <a:gd name="connsiteX21" fmla="*/ 5747166 w 12192417"/>
              <a:gd name="connsiteY21" fmla="*/ 521259 h 5095933"/>
              <a:gd name="connsiteX22" fmla="*/ 5995876 w 12192417"/>
              <a:gd name="connsiteY22" fmla="*/ 525463 h 5095933"/>
              <a:gd name="connsiteX23" fmla="*/ 6247025 w 12192417"/>
              <a:gd name="connsiteY23" fmla="*/ 525463 h 5095933"/>
              <a:gd name="connsiteX24" fmla="*/ 6500612 w 12192417"/>
              <a:gd name="connsiteY24" fmla="*/ 527565 h 5095933"/>
              <a:gd name="connsiteX25" fmla="*/ 6756638 w 12192417"/>
              <a:gd name="connsiteY25" fmla="*/ 525463 h 5095933"/>
              <a:gd name="connsiteX26" fmla="*/ 7016321 w 12192417"/>
              <a:gd name="connsiteY26" fmla="*/ 521259 h 5095933"/>
              <a:gd name="connsiteX27" fmla="*/ 7276004 w 12192417"/>
              <a:gd name="connsiteY27" fmla="*/ 517406 h 5095933"/>
              <a:gd name="connsiteX28" fmla="*/ 7539344 w 12192417"/>
              <a:gd name="connsiteY28" fmla="*/ 508998 h 5095933"/>
              <a:gd name="connsiteX29" fmla="*/ 7805123 w 12192417"/>
              <a:gd name="connsiteY29" fmla="*/ 500241 h 5095933"/>
              <a:gd name="connsiteX30" fmla="*/ 8070902 w 12192417"/>
              <a:gd name="connsiteY30" fmla="*/ 490082 h 5095933"/>
              <a:gd name="connsiteX31" fmla="*/ 8339120 w 12192417"/>
              <a:gd name="connsiteY31" fmla="*/ 475719 h 5095933"/>
              <a:gd name="connsiteX32" fmla="*/ 8609775 w 12192417"/>
              <a:gd name="connsiteY32" fmla="*/ 458554 h 5095933"/>
              <a:gd name="connsiteX33" fmla="*/ 8881650 w 12192417"/>
              <a:gd name="connsiteY33" fmla="*/ 442089 h 5095933"/>
              <a:gd name="connsiteX34" fmla="*/ 9153525 w 12192417"/>
              <a:gd name="connsiteY34" fmla="*/ 421071 h 5095933"/>
              <a:gd name="connsiteX35" fmla="*/ 9429057 w 12192417"/>
              <a:gd name="connsiteY35" fmla="*/ 395849 h 5095933"/>
              <a:gd name="connsiteX36" fmla="*/ 9700932 w 12192417"/>
              <a:gd name="connsiteY36" fmla="*/ 370626 h 5095933"/>
              <a:gd name="connsiteX37" fmla="*/ 9977683 w 12192417"/>
              <a:gd name="connsiteY37" fmla="*/ 341551 h 5095933"/>
              <a:gd name="connsiteX38" fmla="*/ 10255654 w 12192417"/>
              <a:gd name="connsiteY38" fmla="*/ 309673 h 5095933"/>
              <a:gd name="connsiteX39" fmla="*/ 10529967 w 12192417"/>
              <a:gd name="connsiteY39" fmla="*/ 276043 h 5095933"/>
              <a:gd name="connsiteX40" fmla="*/ 10807938 w 12192417"/>
              <a:gd name="connsiteY40" fmla="*/ 236809 h 5095933"/>
              <a:gd name="connsiteX41" fmla="*/ 11084689 w 12192417"/>
              <a:gd name="connsiteY41" fmla="*/ 194772 h 5095933"/>
              <a:gd name="connsiteX42" fmla="*/ 11362660 w 12192417"/>
              <a:gd name="connsiteY42" fmla="*/ 153085 h 5095933"/>
              <a:gd name="connsiteX43" fmla="*/ 11639411 w 12192417"/>
              <a:gd name="connsiteY43" fmla="*/ 104392 h 5095933"/>
              <a:gd name="connsiteX44" fmla="*/ 11914944 w 12192417"/>
              <a:gd name="connsiteY44" fmla="*/ 54648 h 5095933"/>
              <a:gd name="connsiteX45" fmla="*/ 12191695 w 12192417"/>
              <a:gd name="connsiteY45" fmla="*/ 2452 h 5095933"/>
              <a:gd name="connsiteX46" fmla="*/ 12191695 w 12192417"/>
              <a:gd name="connsiteY46" fmla="*/ 2162231 h 5095933"/>
              <a:gd name="connsiteX47" fmla="*/ 12192417 w 12192417"/>
              <a:gd name="connsiteY47" fmla="*/ 2162231 h 5095933"/>
              <a:gd name="connsiteX48" fmla="*/ 12192417 w 12192417"/>
              <a:gd name="connsiteY48" fmla="*/ 5095933 h 5095933"/>
              <a:gd name="connsiteX49" fmla="*/ 0 w 12192417"/>
              <a:gd name="connsiteY49" fmla="*/ 5095933 h 5095933"/>
              <a:gd name="connsiteX50" fmla="*/ 0 w 12192417"/>
              <a:gd name="connsiteY50" fmla="*/ 2791958 h 5095933"/>
              <a:gd name="connsiteX51" fmla="*/ 0 w 12192417"/>
              <a:gd name="connsiteY51" fmla="*/ 2162231 h 5095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417" h="5095933">
                <a:moveTo>
                  <a:pt x="0" y="0"/>
                </a:moveTo>
                <a:lnTo>
                  <a:pt x="71931" y="12261"/>
                </a:lnTo>
                <a:lnTo>
                  <a:pt x="282848" y="48343"/>
                </a:lnTo>
                <a:lnTo>
                  <a:pt x="436463" y="73565"/>
                </a:lnTo>
                <a:lnTo>
                  <a:pt x="619338" y="100188"/>
                </a:lnTo>
                <a:lnTo>
                  <a:pt x="836350" y="132066"/>
                </a:lnTo>
                <a:lnTo>
                  <a:pt x="1076527" y="165696"/>
                </a:lnTo>
                <a:lnTo>
                  <a:pt x="1347183" y="201077"/>
                </a:lnTo>
                <a:lnTo>
                  <a:pt x="1642222" y="238560"/>
                </a:lnTo>
                <a:lnTo>
                  <a:pt x="1962863" y="276043"/>
                </a:lnTo>
                <a:lnTo>
                  <a:pt x="2304231" y="314227"/>
                </a:lnTo>
                <a:lnTo>
                  <a:pt x="2672420" y="349608"/>
                </a:lnTo>
                <a:lnTo>
                  <a:pt x="3057677" y="383588"/>
                </a:lnTo>
                <a:lnTo>
                  <a:pt x="3464880" y="414415"/>
                </a:lnTo>
                <a:lnTo>
                  <a:pt x="3889151" y="443841"/>
                </a:lnTo>
                <a:lnTo>
                  <a:pt x="4331709" y="471515"/>
                </a:lnTo>
                <a:lnTo>
                  <a:pt x="4558475" y="481324"/>
                </a:lnTo>
                <a:lnTo>
                  <a:pt x="4790117" y="492183"/>
                </a:lnTo>
                <a:lnTo>
                  <a:pt x="5025417" y="502342"/>
                </a:lnTo>
                <a:lnTo>
                  <a:pt x="5261936" y="508998"/>
                </a:lnTo>
                <a:lnTo>
                  <a:pt x="5503331" y="514953"/>
                </a:lnTo>
                <a:lnTo>
                  <a:pt x="5747166" y="521259"/>
                </a:lnTo>
                <a:lnTo>
                  <a:pt x="5995876" y="525463"/>
                </a:lnTo>
                <a:lnTo>
                  <a:pt x="6247025" y="525463"/>
                </a:lnTo>
                <a:lnTo>
                  <a:pt x="6500612" y="527565"/>
                </a:lnTo>
                <a:lnTo>
                  <a:pt x="6756638" y="525463"/>
                </a:lnTo>
                <a:lnTo>
                  <a:pt x="7016321" y="521259"/>
                </a:lnTo>
                <a:lnTo>
                  <a:pt x="7276004" y="517406"/>
                </a:lnTo>
                <a:lnTo>
                  <a:pt x="7539344" y="508998"/>
                </a:lnTo>
                <a:lnTo>
                  <a:pt x="7805123" y="500241"/>
                </a:lnTo>
                <a:lnTo>
                  <a:pt x="8070902" y="490082"/>
                </a:lnTo>
                <a:lnTo>
                  <a:pt x="8339120" y="475719"/>
                </a:lnTo>
                <a:lnTo>
                  <a:pt x="8609775" y="458554"/>
                </a:lnTo>
                <a:lnTo>
                  <a:pt x="8881650" y="442089"/>
                </a:lnTo>
                <a:lnTo>
                  <a:pt x="9153525" y="421071"/>
                </a:lnTo>
                <a:lnTo>
                  <a:pt x="9429057" y="395849"/>
                </a:lnTo>
                <a:lnTo>
                  <a:pt x="9700932" y="370626"/>
                </a:lnTo>
                <a:lnTo>
                  <a:pt x="9977683" y="341551"/>
                </a:lnTo>
                <a:lnTo>
                  <a:pt x="10255654" y="309673"/>
                </a:lnTo>
                <a:lnTo>
                  <a:pt x="10529967" y="276043"/>
                </a:lnTo>
                <a:lnTo>
                  <a:pt x="10807938" y="236809"/>
                </a:lnTo>
                <a:lnTo>
                  <a:pt x="11084689" y="194772"/>
                </a:lnTo>
                <a:lnTo>
                  <a:pt x="11362660" y="153085"/>
                </a:lnTo>
                <a:lnTo>
                  <a:pt x="11639411" y="104392"/>
                </a:lnTo>
                <a:lnTo>
                  <a:pt x="11914944" y="54648"/>
                </a:lnTo>
                <a:lnTo>
                  <a:pt x="12191695" y="2452"/>
                </a:lnTo>
                <a:lnTo>
                  <a:pt x="12191695" y="2162231"/>
                </a:lnTo>
                <a:lnTo>
                  <a:pt x="12192417" y="2162231"/>
                </a:lnTo>
                <a:lnTo>
                  <a:pt x="12192417" y="5095933"/>
                </a:lnTo>
                <a:lnTo>
                  <a:pt x="0" y="5095933"/>
                </a:lnTo>
                <a:lnTo>
                  <a:pt x="0" y="2791958"/>
                </a:lnTo>
                <a:lnTo>
                  <a:pt x="0" y="2162231"/>
                </a:lnTo>
                <a:close/>
              </a:path>
            </a:pathLst>
          </a:custGeom>
          <a:ln>
            <a:noFill/>
          </a:ln>
        </p:spPr>
        <p:txBody>
          <a:bodyPr/>
          <a:lstStyle/>
          <a:p>
            <a:endParaRPr lang="en-US"/>
          </a:p>
        </p:txBody>
      </p:sp>
      <p:sp>
        <p:nvSpPr>
          <p:cNvPr id="90" name="Google Shape;90;p17"/>
          <p:cNvSpPr txBox="1">
            <a:spLocks noGrp="1"/>
          </p:cNvSpPr>
          <p:nvPr>
            <p:ph type="body" idx="1"/>
          </p:nvPr>
        </p:nvSpPr>
        <p:spPr>
          <a:xfrm>
            <a:off x="827484" y="2072640"/>
            <a:ext cx="6709905" cy="2613659"/>
          </a:xfrm>
          <a:prstGeom prst="rect">
            <a:avLst/>
          </a:prstGeom>
        </p:spPr>
        <p:txBody>
          <a:bodyPr spcFirstLastPara="1" vert="horz" lIns="91440" tIns="45720" rIns="91440" bIns="45720" rtlCol="0" anchorCtr="0">
            <a:normAutofit/>
          </a:bodyPr>
          <a:lstStyle/>
          <a:p>
            <a:pPr marL="0" lvl="0" indent="457200" defTabSz="457200">
              <a:lnSpc>
                <a:spcPct val="90000"/>
              </a:lnSpc>
              <a:spcBef>
                <a:spcPts val="1000"/>
              </a:spcBef>
              <a:buSzPct val="80000"/>
              <a:buFont typeface="Wingdings 3" charset="2"/>
              <a:buChar char=""/>
            </a:pPr>
            <a:endParaRPr lang="en-US" sz="900" dirty="0">
              <a:sym typeface="Times New Roman"/>
            </a:endParaRPr>
          </a:p>
          <a:p>
            <a:pPr marL="0" lvl="0" indent="457200" defTabSz="457200">
              <a:lnSpc>
                <a:spcPct val="90000"/>
              </a:lnSpc>
              <a:spcBef>
                <a:spcPts val="1000"/>
              </a:spcBef>
              <a:buSzPct val="80000"/>
              <a:buFont typeface="Wingdings 3" charset="2"/>
              <a:buChar char=""/>
            </a:pPr>
            <a:endParaRPr lang="en-US" sz="900" dirty="0">
              <a:sym typeface="Times New Roman"/>
            </a:endParaRPr>
          </a:p>
          <a:p>
            <a:pPr marL="0" lvl="0" indent="457200" defTabSz="457200">
              <a:lnSpc>
                <a:spcPct val="90000"/>
              </a:lnSpc>
              <a:spcBef>
                <a:spcPts val="1000"/>
              </a:spcBef>
              <a:buSzPct val="80000"/>
              <a:buFont typeface="Wingdings 3" charset="2"/>
              <a:buChar char=""/>
            </a:pPr>
            <a:r>
              <a:rPr lang="en-US" sz="900" dirty="0">
                <a:sym typeface="Times New Roman"/>
              </a:rPr>
              <a:t>The </a:t>
            </a:r>
            <a:r>
              <a:rPr lang="en-US" sz="900" dirty="0" err="1">
                <a:sym typeface="Times New Roman"/>
              </a:rPr>
              <a:t>room_member</a:t>
            </a:r>
            <a:r>
              <a:rPr lang="en-US" sz="900" dirty="0">
                <a:sym typeface="Times New Roman"/>
              </a:rPr>
              <a:t> can add and view the list of posts in rooms with details like title, image, video, status, likes[ ], comments[ ] and </a:t>
            </a:r>
            <a:r>
              <a:rPr lang="en-US" sz="900" dirty="0" err="1">
                <a:sym typeface="Times New Roman"/>
              </a:rPr>
              <a:t>room_id</a:t>
            </a:r>
            <a:r>
              <a:rPr lang="en-US" sz="900" dirty="0">
                <a:sym typeface="Times New Roman"/>
              </a:rPr>
              <a:t>. Here </a:t>
            </a:r>
            <a:r>
              <a:rPr lang="en-US" sz="900" dirty="0" err="1">
                <a:sym typeface="Times New Roman"/>
              </a:rPr>
              <a:t>room_id</a:t>
            </a:r>
            <a:r>
              <a:rPr lang="en-US" sz="900" dirty="0">
                <a:sym typeface="Times New Roman"/>
              </a:rPr>
              <a:t> is the reference key in this post collection. This data will be stored in the posts collection.</a:t>
            </a:r>
          </a:p>
          <a:p>
            <a:pPr marL="0" lvl="0" indent="457200" defTabSz="457200">
              <a:lnSpc>
                <a:spcPct val="90000"/>
              </a:lnSpc>
              <a:spcBef>
                <a:spcPts val="1000"/>
              </a:spcBef>
              <a:buSzPct val="80000"/>
              <a:buFont typeface="Wingdings 3" charset="2"/>
              <a:buChar char=""/>
            </a:pPr>
            <a:r>
              <a:rPr lang="en-US" sz="900" dirty="0">
                <a:sym typeface="Times New Roman"/>
              </a:rPr>
              <a:t>The member will register on the website with his details, like first name, last name, email, phone, password, state, city, </a:t>
            </a:r>
            <a:r>
              <a:rPr lang="en-US" sz="900" dirty="0" err="1">
                <a:sym typeface="Times New Roman"/>
              </a:rPr>
              <a:t>zip_code.This</a:t>
            </a:r>
            <a:r>
              <a:rPr lang="en-US" sz="900" dirty="0">
                <a:sym typeface="Times New Roman"/>
              </a:rPr>
              <a:t> data will be stored in the member collection. After registration, the member  will be logged into the website with a registered email and password.</a:t>
            </a:r>
          </a:p>
          <a:p>
            <a:pPr marL="0" lvl="0" indent="457200" defTabSz="457200">
              <a:lnSpc>
                <a:spcPct val="90000"/>
              </a:lnSpc>
              <a:spcBef>
                <a:spcPts val="1000"/>
              </a:spcBef>
              <a:buSzPct val="80000"/>
              <a:buFont typeface="Wingdings 3" charset="2"/>
              <a:buChar char=""/>
            </a:pPr>
            <a:r>
              <a:rPr lang="en-US" sz="900" dirty="0">
                <a:sym typeface="Times New Roman"/>
              </a:rPr>
              <a:t>In the polls collection we have </a:t>
            </a:r>
            <a:r>
              <a:rPr lang="en-US" sz="900" dirty="0" err="1">
                <a:sym typeface="Times New Roman"/>
              </a:rPr>
              <a:t>post_id</a:t>
            </a:r>
            <a:r>
              <a:rPr lang="en-US" sz="900" dirty="0">
                <a:sym typeface="Times New Roman"/>
              </a:rPr>
              <a:t>, </a:t>
            </a:r>
            <a:r>
              <a:rPr lang="en-US" sz="900" dirty="0" err="1">
                <a:sym typeface="Times New Roman"/>
              </a:rPr>
              <a:t>member_id</a:t>
            </a:r>
            <a:r>
              <a:rPr lang="en-US" sz="900" dirty="0">
                <a:sym typeface="Times New Roman"/>
              </a:rPr>
              <a:t>, </a:t>
            </a:r>
            <a:r>
              <a:rPr lang="en-US" sz="900" dirty="0" err="1">
                <a:sym typeface="Times New Roman"/>
              </a:rPr>
              <a:t>room_member_id</a:t>
            </a:r>
            <a:r>
              <a:rPr lang="en-US" sz="900" dirty="0">
                <a:sym typeface="Times New Roman"/>
              </a:rPr>
              <a:t>, question, answers[ ] and </a:t>
            </a:r>
            <a:r>
              <a:rPr lang="en-US" sz="900" dirty="0" err="1">
                <a:sym typeface="Times New Roman"/>
              </a:rPr>
              <a:t>submitted_count</a:t>
            </a:r>
            <a:r>
              <a:rPr lang="en-US" sz="900" dirty="0">
                <a:sym typeface="Times New Roman"/>
              </a:rPr>
              <a:t>. Here  </a:t>
            </a:r>
            <a:r>
              <a:rPr lang="en-US" sz="900" dirty="0" err="1">
                <a:sym typeface="Times New Roman"/>
              </a:rPr>
              <a:t>post_id,member_id,room_member_id</a:t>
            </a:r>
            <a:r>
              <a:rPr lang="en-US" sz="900" dirty="0">
                <a:sym typeface="Times New Roman"/>
              </a:rPr>
              <a:t> are the reference keys. These data will be stored in polls collection.</a:t>
            </a:r>
          </a:p>
          <a:p>
            <a:pPr marL="0" lvl="0" indent="0" defTabSz="457200">
              <a:lnSpc>
                <a:spcPct val="90000"/>
              </a:lnSpc>
              <a:spcBef>
                <a:spcPts val="1000"/>
              </a:spcBef>
              <a:buSzPct val="80000"/>
              <a:buFont typeface="Wingdings 3" charset="2"/>
              <a:buChar char=""/>
            </a:pPr>
            <a:endParaRPr lang="en-US" sz="900" dirty="0"/>
          </a:p>
        </p:txBody>
      </p:sp>
    </p:spTree>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Shape 94"/>
        <p:cNvGrpSpPr/>
        <p:nvPr/>
      </p:nvGrpSpPr>
      <p:grpSpPr>
        <a:xfrm>
          <a:off x="0" y="0"/>
          <a:ext cx="0" cy="0"/>
          <a:chOff x="0" y="0"/>
          <a:chExt cx="0" cy="0"/>
        </a:xfrm>
      </p:grpSpPr>
      <p:pic>
        <p:nvPicPr>
          <p:cNvPr id="101" name="Picture 100">
            <a:extLst>
              <a:ext uri="{FF2B5EF4-FFF2-40B4-BE49-F238E27FC236}">
                <a16:creationId xmlns:a16="http://schemas.microsoft.com/office/drawing/2014/main" id="{7594FC8B-8CD2-407F-94F1-9C71F5AEC2B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613"/>
          <a:stretch/>
        </p:blipFill>
        <p:spPr>
          <a:xfrm>
            <a:off x="0" y="2002263"/>
            <a:ext cx="3027759" cy="3141237"/>
          </a:xfrm>
          <a:prstGeom prst="rect">
            <a:avLst/>
          </a:prstGeom>
        </p:spPr>
      </p:pic>
      <p:pic>
        <p:nvPicPr>
          <p:cNvPr id="103" name="Picture 102">
            <a:extLst>
              <a:ext uri="{FF2B5EF4-FFF2-40B4-BE49-F238E27FC236}">
                <a16:creationId xmlns:a16="http://schemas.microsoft.com/office/drawing/2014/main" id="{DBABC971-8D40-4A4F-AC60-28B9172789B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35640"/>
          <a:stretch/>
        </p:blipFill>
        <p:spPr>
          <a:xfrm>
            <a:off x="0" y="2169260"/>
            <a:ext cx="1141809" cy="1774090"/>
          </a:xfrm>
          <a:prstGeom prst="rect">
            <a:avLst/>
          </a:prstGeom>
        </p:spPr>
      </p:pic>
      <p:sp>
        <p:nvSpPr>
          <p:cNvPr id="105" name="Oval 104">
            <a:extLst>
              <a:ext uri="{FF2B5EF4-FFF2-40B4-BE49-F238E27FC236}">
                <a16:creationId xmlns:a16="http://schemas.microsoft.com/office/drawing/2014/main" id="{B9C04DC5-313B-4FE4-B868-5672A3764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6759" y="1257300"/>
            <a:ext cx="2114550" cy="211455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pic>
        <p:nvPicPr>
          <p:cNvPr id="107" name="Picture 106">
            <a:extLst>
              <a:ext uri="{FF2B5EF4-FFF2-40B4-BE49-F238E27FC236}">
                <a16:creationId xmlns:a16="http://schemas.microsoft.com/office/drawing/2014/main" id="{791AE23E-90C9-4963-96E2-8DADBFC3BC0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t="28813"/>
          <a:stretch/>
        </p:blipFill>
        <p:spPr>
          <a:xfrm>
            <a:off x="5999559" y="0"/>
            <a:ext cx="1202540" cy="856055"/>
          </a:xfrm>
          <a:prstGeom prst="rect">
            <a:avLst/>
          </a:prstGeom>
        </p:spPr>
      </p:pic>
      <p:pic>
        <p:nvPicPr>
          <p:cNvPr id="109" name="Picture 108">
            <a:extLst>
              <a:ext uri="{FF2B5EF4-FFF2-40B4-BE49-F238E27FC236}">
                <a16:creationId xmlns:a16="http://schemas.microsoft.com/office/drawing/2014/main" id="{C5F93E90-4379-4AAC-B021-E5FA6D974AE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7">
            <a:extLst>
              <a:ext uri="{28A0092B-C50C-407E-A947-70E740481C1C}">
                <a14:useLocalDpi xmlns:a14="http://schemas.microsoft.com/office/drawing/2010/main" val="0"/>
              </a:ext>
            </a:extLst>
          </a:blip>
          <a:srcRect b="23320"/>
          <a:stretch/>
        </p:blipFill>
        <p:spPr>
          <a:xfrm>
            <a:off x="6456759" y="4572000"/>
            <a:ext cx="745300" cy="571500"/>
          </a:xfrm>
          <a:prstGeom prst="rect">
            <a:avLst/>
          </a:prstGeom>
        </p:spPr>
      </p:pic>
      <p:sp>
        <p:nvSpPr>
          <p:cNvPr id="111" name="Rectangle 110">
            <a:extLst>
              <a:ext uri="{FF2B5EF4-FFF2-40B4-BE49-F238E27FC236}">
                <a16:creationId xmlns:a16="http://schemas.microsoft.com/office/drawing/2014/main" id="{329FDD08-42D8-4AFF-90E5-5DAA5BC4CB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8359" y="0"/>
            <a:ext cx="514350" cy="85725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5" name="Google Shape;95;p18"/>
          <p:cNvSpPr txBox="1">
            <a:spLocks noGrp="1"/>
          </p:cNvSpPr>
          <p:nvPr>
            <p:ph type="title"/>
          </p:nvPr>
        </p:nvSpPr>
        <p:spPr>
          <a:xfrm>
            <a:off x="6143943" y="994410"/>
            <a:ext cx="2514282" cy="2299880"/>
          </a:xfrm>
          <a:prstGeom prst="rect">
            <a:avLst/>
          </a:prstGeom>
        </p:spPr>
        <p:txBody>
          <a:bodyPr spcFirstLastPara="1" vert="horz" lIns="91440" tIns="45720" rIns="91440" bIns="45720" rtlCol="0" anchor="b" anchorCtr="0">
            <a:normAutofit/>
          </a:bodyPr>
          <a:lstStyle/>
          <a:p>
            <a:pPr marL="0" lvl="0" indent="0" defTabSz="457200">
              <a:lnSpc>
                <a:spcPct val="90000"/>
              </a:lnSpc>
              <a:spcBef>
                <a:spcPct val="0"/>
              </a:spcBef>
              <a:spcAft>
                <a:spcPts val="0"/>
              </a:spcAft>
            </a:pPr>
            <a:r>
              <a:rPr lang="en-US" sz="3500"/>
              <a:t>                         Database model diagram</a:t>
            </a:r>
          </a:p>
        </p:txBody>
      </p:sp>
      <p:sp>
        <p:nvSpPr>
          <p:cNvPr id="113" name="Rectangle 112">
            <a:extLst>
              <a:ext uri="{FF2B5EF4-FFF2-40B4-BE49-F238E27FC236}">
                <a16:creationId xmlns:a16="http://schemas.microsoft.com/office/drawing/2014/main" id="{4C1E981B-F06E-48B4-9275-F4B261AFCA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367843" cy="51435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Freeform 36">
            <a:extLst>
              <a:ext uri="{FF2B5EF4-FFF2-40B4-BE49-F238E27FC236}">
                <a16:creationId xmlns:a16="http://schemas.microsoft.com/office/drawing/2014/main" id="{312E2C24-0CD2-4071-8CE2-B059993A99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597760" y="0"/>
            <a:ext cx="419604" cy="2782230"/>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sp>
        <p:nvSpPr>
          <p:cNvPr id="117" name="Freeform 5">
            <a:extLst>
              <a:ext uri="{FF2B5EF4-FFF2-40B4-BE49-F238E27FC236}">
                <a16:creationId xmlns:a16="http://schemas.microsoft.com/office/drawing/2014/main" id="{24F1DC13-C830-4B86-A9C6-927F5C55DB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5400000" flipH="1">
            <a:off x="2781447" y="2067482"/>
            <a:ext cx="5143500" cy="1008536"/>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rgbClr val="FFFFFF"/>
          </a:solidFill>
          <a:ln>
            <a:noFill/>
          </a:ln>
        </p:spPr>
        <p:txBody>
          <a:bodyPr/>
          <a:lstStyle/>
          <a:p>
            <a:endParaRPr lang="en-US"/>
          </a:p>
        </p:txBody>
      </p:sp>
      <p:pic>
        <p:nvPicPr>
          <p:cNvPr id="96" name="Google Shape;96;p18"/>
          <p:cNvPicPr preferRelativeResize="0"/>
          <p:nvPr/>
        </p:nvPicPr>
        <p:blipFill>
          <a:blip r:embed="rId8"/>
          <a:stretch>
            <a:fillRect/>
          </a:stretch>
        </p:blipFill>
        <p:spPr>
          <a:xfrm>
            <a:off x="482890" y="878496"/>
            <a:ext cx="4702997" cy="3386157"/>
          </a:xfrm>
          <a:prstGeom prst="rect">
            <a:avLst/>
          </a:prstGeom>
          <a:noFill/>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Home page</a:t>
            </a:r>
            <a:endParaRPr/>
          </a:p>
        </p:txBody>
      </p:sp>
      <p:sp>
        <p:nvSpPr>
          <p:cNvPr id="102" name="Google Shape;102;p19"/>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03" name="Google Shape;103;p19"/>
          <p:cNvPicPr preferRelativeResize="0"/>
          <p:nvPr/>
        </p:nvPicPr>
        <p:blipFill>
          <a:blip r:embed="rId3">
            <a:alphaModFix/>
          </a:blip>
          <a:stretch>
            <a:fillRect/>
          </a:stretch>
        </p:blipFill>
        <p:spPr>
          <a:xfrm>
            <a:off x="311700" y="1160225"/>
            <a:ext cx="8520600" cy="3408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Admin login page</a:t>
            </a:r>
            <a:endParaRPr/>
          </a:p>
        </p:txBody>
      </p:sp>
      <p:sp>
        <p:nvSpPr>
          <p:cNvPr id="109" name="Google Shape;109;p20"/>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0" name="Google Shape;110;p20"/>
          <p:cNvPicPr preferRelativeResize="0"/>
          <p:nvPr/>
        </p:nvPicPr>
        <p:blipFill>
          <a:blip r:embed="rId3">
            <a:alphaModFix/>
          </a:blip>
          <a:stretch>
            <a:fillRect/>
          </a:stretch>
        </p:blipFill>
        <p:spPr>
          <a:xfrm>
            <a:off x="311700" y="1206175"/>
            <a:ext cx="8520600" cy="33625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a:t>                     Admin home page</a:t>
            </a:r>
            <a:endParaRPr/>
          </a:p>
        </p:txBody>
      </p:sp>
      <p:sp>
        <p:nvSpPr>
          <p:cNvPr id="116" name="Google Shape;116;p21"/>
          <p:cNvSpPr txBox="1">
            <a:spLocks noGrp="1"/>
          </p:cNvSpPr>
          <p:nvPr>
            <p:ph type="body" idx="1"/>
          </p:nvPr>
        </p:nvSpPr>
        <p:spPr>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17" name="Google Shape;117;p21"/>
          <p:cNvPicPr preferRelativeResize="0"/>
          <p:nvPr/>
        </p:nvPicPr>
        <p:blipFill>
          <a:blip r:embed="rId3">
            <a:alphaModFix/>
          </a:blip>
          <a:stretch>
            <a:fillRect/>
          </a:stretch>
        </p:blipFill>
        <p:spPr>
          <a:xfrm>
            <a:off x="311700" y="1217675"/>
            <a:ext cx="8520600" cy="3351025"/>
          </a:xfrm>
          <a:prstGeom prst="rect">
            <a:avLst/>
          </a:prstGeom>
          <a:noFill/>
          <a:ln>
            <a:noFill/>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Ion</Template>
  <TotalTime>26</TotalTime>
  <Words>868</Words>
  <Application>Microsoft Office PowerPoint</Application>
  <PresentationFormat>On-screen Show (16:9)</PresentationFormat>
  <Paragraphs>54</Paragraphs>
  <Slides>33</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Times New Roman</vt:lpstr>
      <vt:lpstr>Wingdings 3</vt:lpstr>
      <vt:lpstr>Century Gothic</vt:lpstr>
      <vt:lpstr>Arial</vt:lpstr>
      <vt:lpstr>Ion</vt:lpstr>
      <vt:lpstr>UNIVERSITY BLOG PLATFORM</vt:lpstr>
      <vt:lpstr>Introduction: </vt:lpstr>
      <vt:lpstr>PowerPoint Presentation</vt:lpstr>
      <vt:lpstr>Database description:</vt:lpstr>
      <vt:lpstr>PowerPoint Presentation</vt:lpstr>
      <vt:lpstr>                         Database model diagram</vt:lpstr>
      <vt:lpstr>                                  Home page</vt:lpstr>
      <vt:lpstr>                         Admin login page</vt:lpstr>
      <vt:lpstr>                     Admin home page</vt:lpstr>
      <vt:lpstr>                  Add room categories</vt:lpstr>
      <vt:lpstr>         Room owner registration page </vt:lpstr>
      <vt:lpstr>                       View room owners </vt:lpstr>
      <vt:lpstr>               Admin add room owner </vt:lpstr>
      <vt:lpstr>                  Room owner login page</vt:lpstr>
      <vt:lpstr>                   Room owner home page</vt:lpstr>
      <vt:lpstr>                                  View rooms</vt:lpstr>
      <vt:lpstr>              Member registration page </vt:lpstr>
      <vt:lpstr>                      Member login page</vt:lpstr>
      <vt:lpstr>                        Member home page</vt:lpstr>
      <vt:lpstr>                               View rooms </vt:lpstr>
      <vt:lpstr>                   View accept and reject requests</vt:lpstr>
      <vt:lpstr>                                View rooms</vt:lpstr>
      <vt:lpstr>                          Add post details</vt:lpstr>
      <vt:lpstr>                         Add and view rooms</vt:lpstr>
      <vt:lpstr>                         Rise comment </vt:lpstr>
      <vt:lpstr>                            Leave comment</vt:lpstr>
      <vt:lpstr>                           View room details</vt:lpstr>
      <vt:lpstr>                                 View rooms</vt:lpstr>
      <vt:lpstr>                                     Add polls</vt:lpstr>
      <vt:lpstr>                        Admin to view polls</vt:lpstr>
      <vt:lpstr>             Admin to view member requests</vt:lpstr>
      <vt:lpstr>                        Admin to view rooms</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Menaka Pothina</dc:creator>
  <cp:lastModifiedBy>Menaka Pothina</cp:lastModifiedBy>
  <cp:revision>1</cp:revision>
  <dcterms:modified xsi:type="dcterms:W3CDTF">2024-12-14T23:44:19Z</dcterms:modified>
</cp:coreProperties>
</file>